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25"/>
  </p:notesMasterIdLst>
  <p:sldIdLst>
    <p:sldId id="258" r:id="rId2"/>
    <p:sldId id="261" r:id="rId3"/>
    <p:sldId id="259" r:id="rId4"/>
    <p:sldId id="262" r:id="rId5"/>
    <p:sldId id="260" r:id="rId6"/>
    <p:sldId id="263" r:id="rId7"/>
    <p:sldId id="265" r:id="rId8"/>
    <p:sldId id="257" r:id="rId9"/>
    <p:sldId id="266" r:id="rId10"/>
    <p:sldId id="360" r:id="rId11"/>
    <p:sldId id="315" r:id="rId12"/>
    <p:sldId id="274" r:id="rId13"/>
    <p:sldId id="323" r:id="rId14"/>
    <p:sldId id="326" r:id="rId15"/>
    <p:sldId id="314" r:id="rId16"/>
    <p:sldId id="322" r:id="rId17"/>
    <p:sldId id="329" r:id="rId18"/>
    <p:sldId id="330" r:id="rId19"/>
    <p:sldId id="327" r:id="rId20"/>
    <p:sldId id="352" r:id="rId21"/>
    <p:sldId id="328" r:id="rId22"/>
    <p:sldId id="351" r:id="rId23"/>
    <p:sldId id="350" r:id="rId24"/>
    <p:sldId id="318" r:id="rId25"/>
    <p:sldId id="346" r:id="rId26"/>
    <p:sldId id="349" r:id="rId27"/>
    <p:sldId id="345" r:id="rId28"/>
    <p:sldId id="348" r:id="rId29"/>
    <p:sldId id="325" r:id="rId30"/>
    <p:sldId id="353" r:id="rId31"/>
    <p:sldId id="355" r:id="rId32"/>
    <p:sldId id="358" r:id="rId33"/>
    <p:sldId id="332" r:id="rId34"/>
    <p:sldId id="333" r:id="rId35"/>
    <p:sldId id="336" r:id="rId36"/>
    <p:sldId id="335" r:id="rId37"/>
    <p:sldId id="359" r:id="rId38"/>
    <p:sldId id="339" r:id="rId39"/>
    <p:sldId id="338" r:id="rId40"/>
    <p:sldId id="337" r:id="rId41"/>
    <p:sldId id="319" r:id="rId42"/>
    <p:sldId id="341" r:id="rId43"/>
    <p:sldId id="340" r:id="rId44"/>
    <p:sldId id="342" r:id="rId45"/>
    <p:sldId id="280" r:id="rId46"/>
    <p:sldId id="273" r:id="rId47"/>
    <p:sldId id="343" r:id="rId48"/>
    <p:sldId id="356" r:id="rId49"/>
    <p:sldId id="357" r:id="rId50"/>
    <p:sldId id="334" r:id="rId51"/>
    <p:sldId id="347" r:id="rId52"/>
    <p:sldId id="344" r:id="rId53"/>
    <p:sldId id="361" r:id="rId54"/>
    <p:sldId id="281" r:id="rId55"/>
    <p:sldId id="276" r:id="rId56"/>
    <p:sldId id="312" r:id="rId57"/>
    <p:sldId id="316" r:id="rId58"/>
    <p:sldId id="384" r:id="rId59"/>
    <p:sldId id="386" r:id="rId60"/>
    <p:sldId id="313" r:id="rId61"/>
    <p:sldId id="317" r:id="rId62"/>
    <p:sldId id="272" r:id="rId63"/>
    <p:sldId id="381" r:id="rId64"/>
    <p:sldId id="383" r:id="rId65"/>
    <p:sldId id="364" r:id="rId66"/>
    <p:sldId id="363" r:id="rId67"/>
    <p:sldId id="277" r:id="rId68"/>
    <p:sldId id="366" r:id="rId69"/>
    <p:sldId id="362" r:id="rId70"/>
    <p:sldId id="368" r:id="rId71"/>
    <p:sldId id="367" r:id="rId72"/>
    <p:sldId id="365" r:id="rId73"/>
    <p:sldId id="387" r:id="rId74"/>
    <p:sldId id="391" r:id="rId75"/>
    <p:sldId id="388" r:id="rId76"/>
    <p:sldId id="390" r:id="rId77"/>
    <p:sldId id="392" r:id="rId78"/>
    <p:sldId id="393" r:id="rId79"/>
    <p:sldId id="394" r:id="rId80"/>
    <p:sldId id="397" r:id="rId81"/>
    <p:sldId id="418" r:id="rId82"/>
    <p:sldId id="396" r:id="rId83"/>
    <p:sldId id="395" r:id="rId84"/>
    <p:sldId id="401" r:id="rId85"/>
    <p:sldId id="404" r:id="rId86"/>
    <p:sldId id="403" r:id="rId87"/>
    <p:sldId id="402" r:id="rId88"/>
    <p:sldId id="389" r:id="rId89"/>
    <p:sldId id="398" r:id="rId90"/>
    <p:sldId id="399" r:id="rId91"/>
    <p:sldId id="400" r:id="rId92"/>
    <p:sldId id="405" r:id="rId93"/>
    <p:sldId id="406" r:id="rId94"/>
    <p:sldId id="278" r:id="rId95"/>
    <p:sldId id="307" r:id="rId96"/>
    <p:sldId id="279" r:id="rId97"/>
    <p:sldId id="372" r:id="rId98"/>
    <p:sldId id="371" r:id="rId99"/>
    <p:sldId id="375" r:id="rId100"/>
    <p:sldId id="370" r:id="rId101"/>
    <p:sldId id="423" r:id="rId102"/>
    <p:sldId id="424" r:id="rId103"/>
    <p:sldId id="411" r:id="rId104"/>
    <p:sldId id="409" r:id="rId105"/>
    <p:sldId id="408" r:id="rId106"/>
    <p:sldId id="413" r:id="rId107"/>
    <p:sldId id="415" r:id="rId108"/>
    <p:sldId id="407" r:id="rId109"/>
    <p:sldId id="410" r:id="rId110"/>
    <p:sldId id="414" r:id="rId111"/>
    <p:sldId id="416" r:id="rId112"/>
    <p:sldId id="417" r:id="rId113"/>
    <p:sldId id="419" r:id="rId114"/>
    <p:sldId id="420" r:id="rId115"/>
    <p:sldId id="412" r:id="rId116"/>
    <p:sldId id="422" r:id="rId117"/>
    <p:sldId id="421" r:id="rId118"/>
    <p:sldId id="374" r:id="rId119"/>
    <p:sldId id="283" r:id="rId120"/>
    <p:sldId id="373" r:id="rId121"/>
    <p:sldId id="267" r:id="rId122"/>
    <p:sldId id="311" r:id="rId123"/>
    <p:sldId id="306" r:id="rId124"/>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17E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344" autoAdjust="0"/>
    <p:restoredTop sz="94775" autoAdjust="0"/>
  </p:normalViewPr>
  <p:slideViewPr>
    <p:cSldViewPr>
      <p:cViewPr varScale="1">
        <p:scale>
          <a:sx n="103" d="100"/>
          <a:sy n="103" d="100"/>
        </p:scale>
        <p:origin x="-29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3522" y="-1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12EE79D-614D-4046-94E4-AA64981D9678}" type="datetimeFigureOut">
              <a:rPr lang="pt-BR"/>
              <a:pPr>
                <a:defRPr/>
              </a:pPr>
              <a:t>26/06/2013</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3DED47C-55D9-4818-934E-997F16EFA42F}" type="slidenum">
              <a:rPr lang="pt-BR"/>
              <a:pPr>
                <a:defRPr/>
              </a:pPr>
              <a:t>‹nº›</a:t>
            </a:fld>
            <a:endParaRPr lang="pt-BR"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614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6148"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0719A7-F99A-4681-B151-799991F41718}" type="slidenum">
              <a:rPr lang="pt-BR" smtClean="0"/>
              <a:pPr fontAlgn="base">
                <a:spcBef>
                  <a:spcPct val="0"/>
                </a:spcBef>
                <a:spcAft>
                  <a:spcPct val="0"/>
                </a:spcAft>
                <a:defRPr/>
              </a:pPr>
              <a:t>1</a:t>
            </a:fld>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10</a:t>
            </a:fld>
            <a:endParaRPr lang="pt-BR"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100</a:t>
            </a:fld>
            <a:endParaRPr lang="pt-BR"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101</a:t>
            </a:fld>
            <a:endParaRPr lang="pt-BR"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102</a:t>
            </a:fld>
            <a:endParaRPr lang="pt-BR"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103</a:t>
            </a:fld>
            <a:endParaRPr lang="pt-BR"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104</a:t>
            </a:fld>
            <a:endParaRPr lang="pt-BR"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105</a:t>
            </a:fld>
            <a:endParaRPr lang="pt-BR"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106</a:t>
            </a:fld>
            <a:endParaRPr lang="pt-BR"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107</a:t>
            </a:fld>
            <a:endParaRPr lang="pt-BR"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108</a:t>
            </a:fld>
            <a:endParaRPr lang="pt-BR"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109</a:t>
            </a:fld>
            <a:endParaRPr lang="pt-B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11</a:t>
            </a:fld>
            <a:endParaRPr lang="pt-BR"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110</a:t>
            </a:fld>
            <a:endParaRPr lang="pt-BR" dirty="0"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111</a:t>
            </a:fld>
            <a:endParaRPr lang="pt-BR"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112</a:t>
            </a:fld>
            <a:endParaRPr lang="pt-BR"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113</a:t>
            </a:fld>
            <a:endParaRPr lang="pt-BR" dirty="0"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114</a:t>
            </a:fld>
            <a:endParaRPr lang="pt-BR" dirty="0"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115</a:t>
            </a:fld>
            <a:endParaRPr lang="pt-BR" dirty="0"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116</a:t>
            </a:fld>
            <a:endParaRPr lang="pt-BR" dirty="0"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117</a:t>
            </a:fld>
            <a:endParaRPr lang="pt-BR" dirty="0"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118</a:t>
            </a:fld>
            <a:endParaRPr lang="pt-BR" dirty="0"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119</a:t>
            </a:fld>
            <a:endParaRPr lang="pt-BR"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12</a:t>
            </a:fld>
            <a:endParaRPr lang="pt-BR"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120</a:t>
            </a:fld>
            <a:endParaRPr lang="pt-BR" dirty="0"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121</a:t>
            </a:fld>
            <a:endParaRPr lang="pt-BR"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122</a:t>
            </a:fld>
            <a:endParaRPr lang="pt-BR" dirty="0"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123</a:t>
            </a:fld>
            <a:endParaRPr lang="pt-BR"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13</a:t>
            </a:fld>
            <a:endParaRPr lang="pt-B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14</a:t>
            </a:fld>
            <a:endParaRPr lang="pt-BR"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15</a:t>
            </a:fld>
            <a:endParaRPr lang="pt-BR"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16</a:t>
            </a:fld>
            <a:endParaRPr lang="pt-BR"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17</a:t>
            </a:fld>
            <a:endParaRPr lang="pt-BR"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18</a:t>
            </a:fld>
            <a:endParaRPr lang="pt-BR"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19</a:t>
            </a:fld>
            <a:endParaRPr lang="pt-B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2</a:t>
            </a:fld>
            <a:endParaRPr lang="pt-B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20</a:t>
            </a:fld>
            <a:endParaRPr lang="pt-BR"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21</a:t>
            </a:fld>
            <a:endParaRPr lang="pt-BR"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22</a:t>
            </a:fld>
            <a:endParaRPr lang="pt-BR"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23</a:t>
            </a:fld>
            <a:endParaRPr lang="pt-BR"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24</a:t>
            </a:fld>
            <a:endParaRPr lang="pt-BR"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25</a:t>
            </a:fld>
            <a:endParaRPr lang="pt-BR"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26</a:t>
            </a:fld>
            <a:endParaRPr lang="pt-BR"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27</a:t>
            </a:fld>
            <a:endParaRPr lang="pt-BR"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28</a:t>
            </a:fld>
            <a:endParaRPr lang="pt-BR"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29</a:t>
            </a:fld>
            <a:endParaRPr lang="pt-B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3</a:t>
            </a:fld>
            <a:endParaRPr lang="pt-BR"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30</a:t>
            </a:fld>
            <a:endParaRPr lang="pt-BR"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31</a:t>
            </a:fld>
            <a:endParaRPr lang="pt-BR"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32</a:t>
            </a:fld>
            <a:endParaRPr lang="pt-BR"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33</a:t>
            </a:fld>
            <a:endParaRPr lang="pt-BR"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34</a:t>
            </a:fld>
            <a:endParaRPr lang="pt-BR"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35</a:t>
            </a:fld>
            <a:endParaRPr lang="pt-BR"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36</a:t>
            </a:fld>
            <a:endParaRPr lang="pt-BR"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37</a:t>
            </a:fld>
            <a:endParaRPr lang="pt-BR"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38</a:t>
            </a:fld>
            <a:endParaRPr lang="pt-BR"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39</a:t>
            </a:fld>
            <a:endParaRPr lang="pt-B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4</a:t>
            </a:fld>
            <a:endParaRPr lang="pt-BR"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40</a:t>
            </a:fld>
            <a:endParaRPr lang="pt-BR"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41</a:t>
            </a:fld>
            <a:endParaRPr lang="pt-BR"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42</a:t>
            </a:fld>
            <a:endParaRPr lang="pt-BR"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43</a:t>
            </a:fld>
            <a:endParaRPr lang="pt-BR"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44</a:t>
            </a:fld>
            <a:endParaRPr lang="pt-BR"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45</a:t>
            </a:fld>
            <a:endParaRPr lang="pt-BR"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46</a:t>
            </a:fld>
            <a:endParaRPr lang="pt-BR"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47</a:t>
            </a:fld>
            <a:endParaRPr lang="pt-BR"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48</a:t>
            </a:fld>
            <a:endParaRPr lang="pt-BR"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49</a:t>
            </a:fld>
            <a:endParaRPr lang="pt-BR"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5</a:t>
            </a:fld>
            <a:endParaRPr lang="pt-BR"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50</a:t>
            </a:fld>
            <a:endParaRPr lang="pt-BR"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51</a:t>
            </a:fld>
            <a:endParaRPr lang="pt-BR"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52</a:t>
            </a:fld>
            <a:endParaRPr lang="pt-BR"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53</a:t>
            </a:fld>
            <a:endParaRPr lang="pt-BR"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54</a:t>
            </a:fld>
            <a:endParaRPr lang="pt-BR"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55</a:t>
            </a:fld>
            <a:endParaRPr lang="pt-BR"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56</a:t>
            </a:fld>
            <a:endParaRPr lang="pt-BR"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57</a:t>
            </a:fld>
            <a:endParaRPr lang="pt-BR"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58</a:t>
            </a:fld>
            <a:endParaRPr lang="pt-BR"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59</a:t>
            </a:fld>
            <a:endParaRPr lang="pt-B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6</a:t>
            </a:fld>
            <a:endParaRPr lang="pt-BR"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60</a:t>
            </a:fld>
            <a:endParaRPr lang="pt-BR"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61</a:t>
            </a:fld>
            <a:endParaRPr lang="pt-BR"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62</a:t>
            </a:fld>
            <a:endParaRPr lang="pt-BR"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63</a:t>
            </a:fld>
            <a:endParaRPr lang="pt-BR"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64</a:t>
            </a:fld>
            <a:endParaRPr lang="pt-BR"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65</a:t>
            </a:fld>
            <a:endParaRPr lang="pt-BR"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66</a:t>
            </a:fld>
            <a:endParaRPr lang="pt-BR"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67</a:t>
            </a:fld>
            <a:endParaRPr lang="pt-BR"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68</a:t>
            </a:fld>
            <a:endParaRPr lang="pt-BR"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69</a:t>
            </a:fld>
            <a:endParaRPr lang="pt-BR"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7</a:t>
            </a:fld>
            <a:endParaRPr lang="pt-BR"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70</a:t>
            </a:fld>
            <a:endParaRPr lang="pt-BR"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71</a:t>
            </a:fld>
            <a:endParaRPr lang="pt-BR"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72</a:t>
            </a:fld>
            <a:endParaRPr lang="pt-BR"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73</a:t>
            </a:fld>
            <a:endParaRPr lang="pt-BR"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74</a:t>
            </a:fld>
            <a:endParaRPr lang="pt-BR"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75</a:t>
            </a:fld>
            <a:endParaRPr lang="pt-BR"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76</a:t>
            </a:fld>
            <a:endParaRPr lang="pt-BR"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77</a:t>
            </a:fld>
            <a:endParaRPr lang="pt-BR"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78</a:t>
            </a:fld>
            <a:endParaRPr lang="pt-BR"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79</a:t>
            </a:fld>
            <a:endParaRPr lang="pt-BR"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8</a:t>
            </a:fld>
            <a:endParaRPr lang="pt-BR"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80</a:t>
            </a:fld>
            <a:endParaRPr lang="pt-BR"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81</a:t>
            </a:fld>
            <a:endParaRPr lang="pt-BR"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82</a:t>
            </a:fld>
            <a:endParaRPr lang="pt-BR"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83</a:t>
            </a:fld>
            <a:endParaRPr lang="pt-BR"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84</a:t>
            </a:fld>
            <a:endParaRPr lang="pt-BR"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85</a:t>
            </a:fld>
            <a:endParaRPr lang="pt-BR"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86</a:t>
            </a:fld>
            <a:endParaRPr lang="pt-BR"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87</a:t>
            </a:fld>
            <a:endParaRPr lang="pt-BR"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88</a:t>
            </a:fld>
            <a:endParaRPr lang="pt-BR"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89</a:t>
            </a:fld>
            <a:endParaRPr lang="pt-B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9</a:t>
            </a:fld>
            <a:endParaRPr lang="pt-BR"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90</a:t>
            </a:fld>
            <a:endParaRPr lang="pt-BR"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91</a:t>
            </a:fld>
            <a:endParaRPr lang="pt-BR"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92</a:t>
            </a:fld>
            <a:endParaRPr lang="pt-BR"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93</a:t>
            </a:fld>
            <a:endParaRPr lang="pt-BR"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94</a:t>
            </a:fld>
            <a:endParaRPr lang="pt-BR"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95</a:t>
            </a:fld>
            <a:endParaRPr lang="pt-BR"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96</a:t>
            </a:fld>
            <a:endParaRPr lang="pt-BR"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97</a:t>
            </a:fld>
            <a:endParaRPr lang="pt-BR"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98</a:t>
            </a:fld>
            <a:endParaRPr lang="pt-BR"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717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717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86BF38-1CD1-4EF7-9798-1F4F604162FB}" type="slidenum">
              <a:rPr lang="pt-BR" smtClean="0"/>
              <a:pPr fontAlgn="base">
                <a:spcBef>
                  <a:spcPct val="0"/>
                </a:spcBef>
                <a:spcAft>
                  <a:spcPct val="0"/>
                </a:spcAft>
                <a:defRPr/>
              </a:pPr>
              <a:t>99</a:t>
            </a:fld>
            <a:endParaRPr lang="pt-BR"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4" name="Imagem 6" descr="BASE PNAP UFSC INTERNO.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ítulo 1"/>
          <p:cNvSpPr>
            <a:spLocks noGrp="1"/>
          </p:cNvSpPr>
          <p:nvPr>
            <p:ph type="ctrTitle"/>
          </p:nvPr>
        </p:nvSpPr>
        <p:spPr>
          <a:xfrm>
            <a:off x="685800" y="2130425"/>
            <a:ext cx="7772400" cy="1470025"/>
          </a:xfrm>
        </p:spPr>
        <p:txBody>
          <a:bodyPr/>
          <a:lstStyle/>
          <a:p>
            <a:r>
              <a:rPr lang="pt-BR" dirty="0" smtClean="0"/>
              <a:t>Clique para editar o estilo do título mestre</a:t>
            </a:r>
            <a:endParaRPr lang="pt-BR" dirty="0"/>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pt-BR" dirty="0" smtClean="0"/>
              <a:t>Relações Internacionais</a:t>
            </a:r>
            <a:endParaRPr lang="pt-BR"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pt-BR" dirty="0" smtClean="0"/>
              <a:t>Prof. Dr. Everton das Neves Gonçalves CEJEGD/UFSC</a:t>
            </a:r>
            <a:endParaRPr lang="pt-BR" dirty="0"/>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ED61AC9-F965-48D0-97AD-16E0EA2CDD64}" type="slidenum">
              <a:rPr lang="pt-BR"/>
              <a:pPr>
                <a:defRPr/>
              </a:pPr>
              <a:t>‹nº›</a:t>
            </a:fld>
            <a:endParaRPr lang="pt-BR" dirty="0"/>
          </a:p>
        </p:txBody>
      </p:sp>
    </p:spTree>
  </p:cSld>
  <p:clrMap bg1="lt1" tx1="dk1" bg2="lt2" tx2="dk2" accent1="accent1" accent2="accent2" accent3="accent3" accent4="accent4" accent5="accent5" accent6="accent6" hlink="hlink" folHlink="folHlink"/>
  <p:sldLayoutIdLst>
    <p:sldLayoutId id="2147483657" r:id="rId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hyperlink" Target="mailto:evertong@vetorial.net" TargetMode="External"/><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mailto:evertong@vetorial.net"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pt-BR" dirty="0"/>
          </a:p>
        </p:txBody>
      </p:sp>
      <p:pic>
        <p:nvPicPr>
          <p:cNvPr id="3075" name="Imagem 4" descr="PNAP UFSC CAPA.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Subtítulo 2"/>
          <p:cNvSpPr txBox="1">
            <a:spLocks/>
          </p:cNvSpPr>
          <p:nvPr/>
        </p:nvSpPr>
        <p:spPr>
          <a:xfrm>
            <a:off x="500063" y="4365104"/>
            <a:ext cx="8358187" cy="1707084"/>
          </a:xfrm>
          <a:prstGeom prst="rect">
            <a:avLst/>
          </a:prstGeom>
        </p:spPr>
        <p:txBody>
          <a:bodyPr/>
          <a:lstStyle/>
          <a:p>
            <a:pPr algn="ctr" fontAlgn="auto">
              <a:spcBef>
                <a:spcPct val="20000"/>
              </a:spcBef>
              <a:spcAft>
                <a:spcPts val="0"/>
              </a:spcAft>
              <a:buFont typeface="Arial" pitchFamily="34" charset="0"/>
              <a:buNone/>
              <a:defRPr/>
            </a:pPr>
            <a:r>
              <a:rPr lang="pt-BR" sz="2000" b="1" i="1" smtClean="0">
                <a:solidFill>
                  <a:srgbClr val="FFC000"/>
                </a:solidFill>
                <a:effectLst>
                  <a:outerShdw blurRad="38100" dist="38100" dir="2700000" algn="tl">
                    <a:srgbClr val="000000">
                      <a:alpha val="43137"/>
                    </a:srgbClr>
                  </a:outerShdw>
                </a:effectLst>
                <a:latin typeface="+mn-lt"/>
                <a:cs typeface="+mn-cs"/>
              </a:rPr>
              <a:t>RELAÇÕES INTERNACIONAIS</a:t>
            </a:r>
            <a:endParaRPr lang="pt-BR" sz="2000" b="1" i="1" dirty="0">
              <a:solidFill>
                <a:srgbClr val="FFC000"/>
              </a:solidFill>
              <a:effectLst>
                <a:outerShdw blurRad="38100" dist="38100" dir="2700000" algn="tl">
                  <a:srgbClr val="000000">
                    <a:alpha val="43137"/>
                  </a:srgbClr>
                </a:outerShdw>
              </a:effectLst>
              <a:latin typeface="+mn-lt"/>
              <a:cs typeface="+mn-cs"/>
            </a:endParaRPr>
          </a:p>
          <a:p>
            <a:pPr algn="ctr" fontAlgn="auto">
              <a:spcBef>
                <a:spcPct val="20000"/>
              </a:spcBef>
              <a:spcAft>
                <a:spcPts val="0"/>
              </a:spcAft>
              <a:buFont typeface="Arial" pitchFamily="34" charset="0"/>
              <a:buNone/>
              <a:defRPr/>
            </a:pPr>
            <a:r>
              <a:rPr lang="pt-BR" sz="2000" b="1" i="1" dirty="0" smtClean="0">
                <a:solidFill>
                  <a:srgbClr val="FFC000"/>
                </a:solidFill>
                <a:effectLst>
                  <a:outerShdw blurRad="38100" dist="38100" dir="2700000" algn="tl">
                    <a:srgbClr val="000000">
                      <a:alpha val="43137"/>
                    </a:srgbClr>
                  </a:outerShdw>
                </a:effectLst>
                <a:latin typeface="+mn-lt"/>
                <a:cs typeface="+mn-cs"/>
              </a:rPr>
              <a:t>Prof. Dr. EVERTON DAS NEVES GONÇALVES</a:t>
            </a:r>
          </a:p>
          <a:p>
            <a:pPr algn="ctr" fontAlgn="auto">
              <a:spcBef>
                <a:spcPct val="20000"/>
              </a:spcBef>
              <a:spcAft>
                <a:spcPts val="0"/>
              </a:spcAft>
              <a:buFont typeface="Arial" pitchFamily="34" charset="0"/>
              <a:buNone/>
              <a:defRPr/>
            </a:pPr>
            <a:r>
              <a:rPr lang="pt-BR" sz="2000" b="1" i="1" dirty="0" smtClean="0">
                <a:solidFill>
                  <a:srgbClr val="FFC000"/>
                </a:solidFill>
                <a:effectLst>
                  <a:outerShdw blurRad="38100" dist="38100" dir="2700000" algn="tl">
                    <a:srgbClr val="000000">
                      <a:alpha val="43137"/>
                    </a:srgbClr>
                  </a:outerShdw>
                </a:effectLst>
                <a:latin typeface="+mn-lt"/>
                <a:cs typeface="+mn-cs"/>
              </a:rPr>
              <a:t> Coordenador do Centro de Estudos Jurídico-Econômicos - CEJEGD</a:t>
            </a:r>
          </a:p>
          <a:p>
            <a:pPr algn="ctr" fontAlgn="auto">
              <a:spcBef>
                <a:spcPct val="20000"/>
              </a:spcBef>
              <a:spcAft>
                <a:spcPts val="0"/>
              </a:spcAft>
              <a:buFont typeface="Arial" pitchFamily="34" charset="0"/>
              <a:buNone/>
              <a:defRPr/>
            </a:pPr>
            <a:r>
              <a:rPr lang="pt-BR" sz="2000" b="1" i="1" dirty="0" smtClean="0">
                <a:solidFill>
                  <a:srgbClr val="FFC000"/>
                </a:solidFill>
                <a:effectLst>
                  <a:outerShdw blurRad="38100" dist="38100" dir="2700000" algn="tl">
                    <a:srgbClr val="000000">
                      <a:alpha val="43137"/>
                    </a:srgbClr>
                  </a:outerShdw>
                </a:effectLst>
                <a:latin typeface="+mn-lt"/>
                <a:cs typeface="+mn-cs"/>
              </a:rPr>
              <a:t>Centro de Ciências Jurídicas – CCJ</a:t>
            </a:r>
          </a:p>
          <a:p>
            <a:pPr algn="ctr" fontAlgn="auto">
              <a:spcBef>
                <a:spcPct val="20000"/>
              </a:spcBef>
              <a:spcAft>
                <a:spcPts val="0"/>
              </a:spcAft>
              <a:buFont typeface="Arial" pitchFamily="34" charset="0"/>
              <a:buNone/>
              <a:defRPr/>
            </a:pPr>
            <a:r>
              <a:rPr lang="pt-BR" sz="2000" b="1" i="1" dirty="0" smtClean="0">
                <a:solidFill>
                  <a:srgbClr val="FFC000"/>
                </a:solidFill>
                <a:effectLst>
                  <a:outerShdw blurRad="38100" dist="38100" dir="2700000" algn="tl">
                    <a:srgbClr val="000000">
                      <a:alpha val="43137"/>
                    </a:srgbClr>
                  </a:outerShdw>
                </a:effectLst>
              </a:rPr>
              <a:t>Universidade Federal de Santa Catarina -</a:t>
            </a:r>
            <a:r>
              <a:rPr lang="pt-BR" sz="2000" b="1" i="1" dirty="0" smtClean="0">
                <a:solidFill>
                  <a:srgbClr val="FFC000"/>
                </a:solidFill>
                <a:effectLst>
                  <a:outerShdw blurRad="38100" dist="38100" dir="2700000" algn="tl">
                    <a:srgbClr val="000000">
                      <a:alpha val="43137"/>
                    </a:srgbClr>
                  </a:outerShdw>
                </a:effectLst>
                <a:latin typeface="+mn-lt"/>
                <a:cs typeface="+mn-cs"/>
              </a:rPr>
              <a:t>UFSC</a:t>
            </a:r>
            <a:endParaRPr lang="pt-BR" sz="2000" b="1" i="1" dirty="0">
              <a:solidFill>
                <a:srgbClr val="FFC000"/>
              </a:solidFill>
              <a:effectLst>
                <a:outerShdw blurRad="38100" dist="38100" dir="2700000" algn="tl">
                  <a:srgbClr val="000000">
                    <a:alpha val="43137"/>
                  </a:srgbClr>
                </a:outerShdw>
              </a:effectLst>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955203"/>
          </a:xfrm>
          <a:prstGeom prst="rect">
            <a:avLst/>
          </a:prstGeom>
          <a:noFill/>
        </p:spPr>
        <p:txBody>
          <a:bodyPr wrap="square" rtlCol="0">
            <a:spAutoFit/>
          </a:bodyPr>
          <a:lstStyle/>
          <a:p>
            <a:r>
              <a:rPr lang="pt-BR" sz="2000" b="1" dirty="0" smtClean="0">
                <a:latin typeface="Times New Roman" pitchFamily="18" charset="0"/>
                <a:cs typeface="Times New Roman" pitchFamily="18" charset="0"/>
              </a:rPr>
              <a:t>Unidade 1 – A Emergência das Relações Internacionais:</a:t>
            </a:r>
            <a:endParaRPr lang="pt-BR" sz="2000" dirty="0" smtClean="0">
              <a:latin typeface="Times New Roman" pitchFamily="18" charset="0"/>
              <a:cs typeface="Times New Roman" pitchFamily="18" charset="0"/>
            </a:endParaRPr>
          </a:p>
          <a:p>
            <a:r>
              <a:rPr lang="pt-BR" sz="2000" b="1" dirty="0" smtClean="0">
                <a:latin typeface="Times New Roman" pitchFamily="18" charset="0"/>
                <a:cs typeface="Times New Roman" pitchFamily="18" charset="0"/>
              </a:rPr>
              <a:t>A Emergência das Relações Internacionais;</a:t>
            </a:r>
            <a:endParaRPr lang="pt-BR" sz="2000" dirty="0" smtClean="0">
              <a:latin typeface="Times New Roman" pitchFamily="18" charset="0"/>
              <a:cs typeface="Times New Roman" pitchFamily="18" charset="0"/>
            </a:endParaRPr>
          </a:p>
          <a:p>
            <a:r>
              <a:rPr lang="pt-BR" sz="2000" b="1" dirty="0" smtClean="0">
                <a:latin typeface="Times New Roman" pitchFamily="18" charset="0"/>
                <a:cs typeface="Times New Roman" pitchFamily="18" charset="0"/>
              </a:rPr>
              <a:t>	Dois Mapas e um Processo Histórico;</a:t>
            </a:r>
            <a:endParaRPr lang="pt-BR" sz="2000" dirty="0" smtClean="0">
              <a:latin typeface="Times New Roman" pitchFamily="18" charset="0"/>
              <a:cs typeface="Times New Roman" pitchFamily="18" charset="0"/>
            </a:endParaRPr>
          </a:p>
          <a:p>
            <a:r>
              <a:rPr lang="pt-BR" sz="2000" b="1" dirty="0" smtClean="0">
                <a:latin typeface="Times New Roman" pitchFamily="18" charset="0"/>
                <a:cs typeface="Times New Roman" pitchFamily="18" charset="0"/>
              </a:rPr>
              <a:t>	Os Estados Modernos:novidades históricas da Idade Moderna(séculos XV-XVIII);</a:t>
            </a:r>
            <a:endParaRPr lang="pt-BR" sz="2000" dirty="0" smtClean="0">
              <a:latin typeface="Times New Roman" pitchFamily="18" charset="0"/>
              <a:cs typeface="Times New Roman" pitchFamily="18" charset="0"/>
            </a:endParaRPr>
          </a:p>
          <a:p>
            <a:r>
              <a:rPr lang="pt-BR" sz="2000" b="1" dirty="0" smtClean="0">
                <a:latin typeface="Times New Roman" pitchFamily="18" charset="0"/>
                <a:cs typeface="Times New Roman" pitchFamily="18" charset="0"/>
              </a:rPr>
              <a:t>	Relações Interestatais, Relações Internacionais;</a:t>
            </a:r>
            <a:endParaRPr lang="pt-BR" sz="2000" dirty="0" smtClean="0">
              <a:latin typeface="Times New Roman" pitchFamily="18" charset="0"/>
              <a:cs typeface="Times New Roman" pitchFamily="18" charset="0"/>
            </a:endParaRPr>
          </a:p>
          <a:p>
            <a:pPr algn="just"/>
            <a:endParaRPr lang="pt-BR" sz="2000" dirty="0" smtClean="0">
              <a:latin typeface="Times New Roman" pitchFamily="18" charset="0"/>
              <a:cs typeface="Times New Roman" pitchFamily="18" charset="0"/>
            </a:endParaRPr>
          </a:p>
          <a:p>
            <a:pPr algn="just"/>
            <a:r>
              <a:rPr lang="pt-BR" sz="2000" b="1" dirty="0" smtClean="0">
                <a:latin typeface="Times New Roman" pitchFamily="18" charset="0"/>
                <a:cs typeface="Times New Roman" pitchFamily="18" charset="0"/>
              </a:rPr>
              <a:t>Objetivos específicos e aprendizagem:</a:t>
            </a:r>
          </a:p>
          <a:p>
            <a:r>
              <a:rPr lang="pt-BR" sz="2000" dirty="0" smtClean="0">
                <a:latin typeface="Times New Roman" pitchFamily="18" charset="0"/>
                <a:cs typeface="Times New Roman" pitchFamily="18" charset="0"/>
              </a:rPr>
              <a:t>- Compreender o vínculo entre a formação dos Estados Modernos e o surgimento das relações internacionais;</a:t>
            </a:r>
          </a:p>
          <a:p>
            <a:r>
              <a:rPr lang="pt-BR" sz="2000" dirty="0" smtClean="0">
                <a:latin typeface="Times New Roman" pitchFamily="18" charset="0"/>
                <a:cs typeface="Times New Roman" pitchFamily="18" charset="0"/>
              </a:rPr>
              <a:t>- Conhecer o conceito de soberania moderna;</a:t>
            </a:r>
          </a:p>
          <a:p>
            <a:r>
              <a:rPr lang="pt-BR" sz="2000" dirty="0" smtClean="0">
                <a:latin typeface="Times New Roman" pitchFamily="18" charset="0"/>
                <a:cs typeface="Times New Roman" pitchFamily="18" charset="0"/>
              </a:rPr>
              <a:t>- Compreender a emergência do sistema internacional moderno com suas características fundamentais; e</a:t>
            </a:r>
          </a:p>
          <a:p>
            <a:r>
              <a:rPr lang="pt-BR" sz="2000" dirty="0" smtClean="0">
                <a:latin typeface="Times New Roman" pitchFamily="18" charset="0"/>
                <a:cs typeface="Times New Roman" pitchFamily="18" charset="0"/>
              </a:rPr>
              <a:t>- Entender mais sobre o processo histórico que marcou o despontar dos Estados-Nação.</a:t>
            </a:r>
          </a:p>
          <a:p>
            <a:pPr algn="just"/>
            <a:endParaRPr lang="pt-BR" b="1" dirty="0" smtClean="0">
              <a:latin typeface="Times New Roman" pitchFamily="18" charset="0"/>
              <a:cs typeface="Times New Roman" pitchFamily="18" charset="0"/>
            </a:endParaRPr>
          </a:p>
          <a:p>
            <a:pPr algn="just"/>
            <a:endParaRPr lang="pt-BR" dirty="0"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632311"/>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endParaRPr lang="pt-BR" b="1" dirty="0" smtClean="0">
              <a:latin typeface="Times New Roman" pitchFamily="18" charset="0"/>
              <a:cs typeface="Times New Roman" pitchFamily="18" charset="0"/>
            </a:endParaRPr>
          </a:p>
          <a:p>
            <a:pPr algn="just"/>
            <a:r>
              <a:rPr lang="pt-BR" dirty="0" smtClean="0"/>
              <a:t>	Laços de identidade transnacionais e temas globais a serem equacionados coletivamente pelos Estados (causas ambientalistas e humanitárias, defesa de direitos de minorias, </a:t>
            </a:r>
            <a:r>
              <a:rPr lang="pt-BR" dirty="0" err="1" smtClean="0"/>
              <a:t>etc</a:t>
            </a:r>
            <a:r>
              <a:rPr lang="pt-BR" dirty="0" smtClean="0"/>
              <a:t>). </a:t>
            </a:r>
          </a:p>
          <a:p>
            <a:pPr algn="just"/>
            <a:r>
              <a:rPr lang="pt-BR" b="1" dirty="0" smtClean="0"/>
              <a:t>	Neoliberalismo como prática de gestão econômica e de governo das sociedades nos anos 1970 (FOUCAULT, 2008a). As premissas neoliberais começaram a ser trabalhadas ainda no período </a:t>
            </a:r>
            <a:r>
              <a:rPr lang="pt-BR" b="1" dirty="0" err="1" smtClean="0"/>
              <a:t>entreguerras</a:t>
            </a:r>
            <a:r>
              <a:rPr lang="pt-BR" b="1" dirty="0" smtClean="0"/>
              <a:t> (1919-1939), por economistas como os austríacos Ludwig </a:t>
            </a:r>
            <a:r>
              <a:rPr lang="pt-BR" dirty="0" err="1" smtClean="0"/>
              <a:t>von</a:t>
            </a:r>
            <a:r>
              <a:rPr lang="pt-BR" dirty="0" smtClean="0"/>
              <a:t> </a:t>
            </a:r>
            <a:r>
              <a:rPr lang="pt-BR" dirty="0" err="1" smtClean="0"/>
              <a:t>Mises</a:t>
            </a:r>
            <a:r>
              <a:rPr lang="pt-BR" dirty="0" smtClean="0"/>
              <a:t> (1881-1973) e Friedrich Hayek (1899-1992), como antagonistas às políticas de intervencionismo do Estado na economia praticados pelos Estados capitalistas desde a crise de 1929. </a:t>
            </a:r>
          </a:p>
          <a:p>
            <a:pPr algn="just"/>
            <a:r>
              <a:rPr lang="pt-BR" dirty="0" smtClean="0"/>
              <a:t>	Para os neoliberais é fundamental que os Estados não intervenham na economia, deixando que os mercados se autorregulem. </a:t>
            </a:r>
          </a:p>
          <a:p>
            <a:endParaRPr lang="pt-BR" dirty="0" smtClean="0">
              <a:latin typeface="Times New Roman" pitchFamily="18" charset="0"/>
              <a:cs typeface="Times New Roman" pitchFamily="18" charset="0"/>
            </a:endParaRPr>
          </a:p>
          <a:p>
            <a:endParaRPr lang="pt-BR" dirty="0" smtClean="0">
              <a:latin typeface="Times New Roman" pitchFamily="18" charset="0"/>
              <a:cs typeface="Times New Roman" pitchFamily="18" charset="0"/>
            </a:endParaRPr>
          </a:p>
          <a:p>
            <a:endParaRPr lang="pt-BR" dirty="0" smtClean="0">
              <a:latin typeface="Times New Roman" pitchFamily="18" charset="0"/>
              <a:cs typeface="Times New Roman" pitchFamily="18" charset="0"/>
            </a:endParaRPr>
          </a:p>
          <a:p>
            <a:endParaRPr lang="pt-BR" dirty="0" smtClean="0">
              <a:latin typeface="Times New Roman" pitchFamily="18" charset="0"/>
              <a:cs typeface="Times New Roman" pitchFamily="18" charset="0"/>
            </a:endParaRPr>
          </a:p>
          <a:p>
            <a:endParaRPr lang="pt-BR" dirty="0" smtClean="0">
              <a:latin typeface="Times New Roman" pitchFamily="18" charset="0"/>
              <a:cs typeface="Times New Roman" pitchFamily="18" charset="0"/>
            </a:endParaRPr>
          </a:p>
          <a:p>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589222"/>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pPr algn="just"/>
            <a:r>
              <a:rPr lang="pt-BR" b="1" dirty="0" smtClean="0">
                <a:latin typeface="Times New Roman" pitchFamily="18" charset="0"/>
                <a:cs typeface="Times New Roman" pitchFamily="18" charset="0"/>
              </a:rPr>
              <a:t>			</a:t>
            </a:r>
            <a:r>
              <a:rPr lang="pt-BR" b="1" dirty="0" smtClean="0">
                <a:solidFill>
                  <a:srgbClr val="FF0000"/>
                </a:solidFill>
                <a:latin typeface="Times New Roman" pitchFamily="18" charset="0"/>
                <a:cs typeface="Times New Roman" pitchFamily="18" charset="0"/>
              </a:rPr>
              <a:t>Globalização</a:t>
            </a:r>
          </a:p>
          <a:p>
            <a:pPr algn="just" eaLnBrk="1" hangingPunct="1">
              <a:lnSpc>
                <a:spcPct val="90000"/>
              </a:lnSpc>
              <a:defRPr/>
            </a:pPr>
            <a:r>
              <a:rPr lang="pt-BR" sz="1400" b="1" dirty="0" smtClean="0">
                <a:latin typeface="Times New Roman" pitchFamily="18" charset="0"/>
                <a:cs typeface="Times New Roman" pitchFamily="18" charset="0"/>
              </a:rPr>
              <a:t>		Principais características das medidas neoliberais:</a:t>
            </a:r>
          </a:p>
          <a:p>
            <a:pPr algn="just" eaLnBrk="1" hangingPunct="1">
              <a:lnSpc>
                <a:spcPct val="90000"/>
              </a:lnSpc>
              <a:defRPr/>
            </a:pPr>
            <a:r>
              <a:rPr lang="pt-BR" sz="1400" dirty="0" smtClean="0">
                <a:latin typeface="Times New Roman" pitchFamily="18" charset="0"/>
                <a:cs typeface="Times New Roman" pitchFamily="18" charset="0"/>
              </a:rPr>
              <a:t>	1.  A economia almeja, em primeiro plano o</a:t>
            </a:r>
            <a:r>
              <a:rPr lang="pt-BR" sz="1400" dirty="0" smtClean="0">
                <a:solidFill>
                  <a:srgbClr val="FF0000"/>
                </a:solidFill>
                <a:latin typeface="Times New Roman" pitchFamily="18" charset="0"/>
                <a:cs typeface="Times New Roman" pitchFamily="18" charset="0"/>
              </a:rPr>
              <a:t> </a:t>
            </a:r>
            <a:r>
              <a:rPr lang="pt-BR" sz="1400" b="1" dirty="0" smtClean="0">
                <a:solidFill>
                  <a:srgbClr val="FF0000"/>
                </a:solidFill>
                <a:latin typeface="Times New Roman" pitchFamily="18" charset="0"/>
                <a:cs typeface="Times New Roman" pitchFamily="18" charset="0"/>
              </a:rPr>
              <a:t>crescimento 	econômico e não o desenvolvimento</a:t>
            </a:r>
            <a:r>
              <a:rPr lang="pt-BR" sz="1400" dirty="0" smtClean="0">
                <a:solidFill>
                  <a:srgbClr val="FF0000"/>
                </a:solidFill>
                <a:latin typeface="Times New Roman" pitchFamily="18" charset="0"/>
                <a:cs typeface="Times New Roman" pitchFamily="18" charset="0"/>
              </a:rPr>
              <a:t>;</a:t>
            </a:r>
          </a:p>
          <a:p>
            <a:pPr algn="just" eaLnBrk="1" hangingPunct="1">
              <a:lnSpc>
                <a:spcPct val="90000"/>
              </a:lnSpc>
              <a:defRPr/>
            </a:pPr>
            <a:r>
              <a:rPr lang="pt-BR" sz="1400" dirty="0" smtClean="0">
                <a:latin typeface="Times New Roman" pitchFamily="18" charset="0"/>
                <a:cs typeface="Times New Roman" pitchFamily="18" charset="0"/>
              </a:rPr>
              <a:t>	2 Redução da ação do Estado – </a:t>
            </a:r>
            <a:r>
              <a:rPr lang="pt-BR" sz="1400" b="1" dirty="0" smtClean="0">
                <a:latin typeface="Times New Roman" pitchFamily="18" charset="0"/>
                <a:cs typeface="Times New Roman" pitchFamily="18" charset="0"/>
              </a:rPr>
              <a:t>Estado-Mínimo;</a:t>
            </a:r>
            <a:r>
              <a:rPr lang="pt-BR" sz="1400" dirty="0" smtClean="0">
                <a:latin typeface="Times New Roman" pitchFamily="18" charset="0"/>
                <a:cs typeface="Times New Roman" pitchFamily="18" charset="0"/>
              </a:rPr>
              <a:t> </a:t>
            </a:r>
          </a:p>
          <a:p>
            <a:pPr algn="just" eaLnBrk="1" hangingPunct="1">
              <a:lnSpc>
                <a:spcPct val="90000"/>
              </a:lnSpc>
              <a:defRPr/>
            </a:pPr>
            <a:r>
              <a:rPr lang="pt-BR" sz="1400" dirty="0" smtClean="0">
                <a:latin typeface="Times New Roman" pitchFamily="18" charset="0"/>
                <a:cs typeface="Times New Roman" pitchFamily="18" charset="0"/>
              </a:rPr>
              <a:t>	3 Eliminação de programas de caráter geral, no nível social; para a implementação de</a:t>
            </a:r>
            <a:r>
              <a:rPr lang="pt-BR" sz="1400" dirty="0" smtClean="0">
                <a:solidFill>
                  <a:srgbClr val="FF0000"/>
                </a:solidFill>
                <a:latin typeface="Times New Roman" pitchFamily="18" charset="0"/>
                <a:cs typeface="Times New Roman" pitchFamily="18" charset="0"/>
              </a:rPr>
              <a:t> </a:t>
            </a:r>
            <a:r>
              <a:rPr lang="pt-BR" sz="1400" b="1" dirty="0" smtClean="0">
                <a:solidFill>
                  <a:srgbClr val="FF0000"/>
                </a:solidFill>
                <a:latin typeface="Times New Roman" pitchFamily="18" charset="0"/>
                <a:cs typeface="Times New Roman" pitchFamily="18" charset="0"/>
              </a:rPr>
              <a:t>ajudas pontuais a determinados grupos;</a:t>
            </a:r>
          </a:p>
          <a:p>
            <a:pPr algn="just" eaLnBrk="1" hangingPunct="1">
              <a:lnSpc>
                <a:spcPct val="90000"/>
              </a:lnSpc>
              <a:defRPr/>
            </a:pPr>
            <a:r>
              <a:rPr lang="pt-BR" sz="1400" dirty="0" smtClean="0">
                <a:latin typeface="Times New Roman" pitchFamily="18" charset="0"/>
                <a:cs typeface="Times New Roman" pitchFamily="18" charset="0"/>
              </a:rPr>
              <a:t>	4 </a:t>
            </a:r>
            <a:r>
              <a:rPr lang="pt-BR" sz="1400" b="1" dirty="0" smtClean="0">
                <a:solidFill>
                  <a:srgbClr val="FF0000"/>
                </a:solidFill>
                <a:latin typeface="Times New Roman" pitchFamily="18" charset="0"/>
                <a:cs typeface="Times New Roman" pitchFamily="18" charset="0"/>
              </a:rPr>
              <a:t>Privatização de empresas estatais</a:t>
            </a:r>
            <a:r>
              <a:rPr lang="pt-BR" sz="1400" dirty="0" smtClean="0">
                <a:latin typeface="Times New Roman" pitchFamily="18" charset="0"/>
                <a:cs typeface="Times New Roman" pitchFamily="18" charset="0"/>
              </a:rPr>
              <a:t>;</a:t>
            </a:r>
          </a:p>
          <a:p>
            <a:pPr algn="just" eaLnBrk="1" hangingPunct="1">
              <a:lnSpc>
                <a:spcPct val="90000"/>
              </a:lnSpc>
              <a:defRPr/>
            </a:pPr>
            <a:r>
              <a:rPr lang="pt-BR" sz="1400" dirty="0" smtClean="0">
                <a:latin typeface="Times New Roman" pitchFamily="18" charset="0"/>
                <a:cs typeface="Times New Roman" pitchFamily="18" charset="0"/>
              </a:rPr>
              <a:t>	5 </a:t>
            </a:r>
            <a:r>
              <a:rPr lang="pt-BR" sz="1400" b="1" dirty="0" smtClean="0">
                <a:solidFill>
                  <a:srgbClr val="FF0000"/>
                </a:solidFill>
                <a:latin typeface="Times New Roman" pitchFamily="18" charset="0"/>
                <a:cs typeface="Times New Roman" pitchFamily="18" charset="0"/>
              </a:rPr>
              <a:t>Abertura comercial de fronteiras</a:t>
            </a:r>
            <a:r>
              <a:rPr lang="pt-BR" sz="1400" dirty="0" smtClean="0">
                <a:solidFill>
                  <a:srgbClr val="FF0000"/>
                </a:solidFill>
                <a:latin typeface="Times New Roman" pitchFamily="18" charset="0"/>
                <a:cs typeface="Times New Roman" pitchFamily="18" charset="0"/>
              </a:rPr>
              <a:t> </a:t>
            </a:r>
            <a:r>
              <a:rPr lang="pt-BR" sz="1400" dirty="0" smtClean="0">
                <a:latin typeface="Times New Roman" pitchFamily="18" charset="0"/>
                <a:cs typeface="Times New Roman" pitchFamily="18" charset="0"/>
              </a:rPr>
              <a:t>para produtos e capitais sem o devido respaldo ao mercado interno dos países.</a:t>
            </a:r>
          </a:p>
          <a:p>
            <a:pPr algn="just" eaLnBrk="1" hangingPunct="1">
              <a:lnSpc>
                <a:spcPct val="90000"/>
              </a:lnSpc>
              <a:defRPr/>
            </a:pPr>
            <a:r>
              <a:rPr lang="pt-BR" sz="1400" dirty="0" smtClean="0">
                <a:latin typeface="Times New Roman" pitchFamily="18" charset="0"/>
                <a:cs typeface="Times New Roman" pitchFamily="18" charset="0"/>
              </a:rPr>
              <a:t>	6 </a:t>
            </a:r>
            <a:r>
              <a:rPr lang="pt-BR" sz="1400" dirty="0" smtClean="0">
                <a:solidFill>
                  <a:srgbClr val="FF0000"/>
                </a:solidFill>
                <a:latin typeface="Times New Roman" pitchFamily="18" charset="0"/>
                <a:cs typeface="Times New Roman" pitchFamily="18" charset="0"/>
              </a:rPr>
              <a:t>A </a:t>
            </a:r>
            <a:r>
              <a:rPr lang="pt-BR" sz="1400" b="1" dirty="0" smtClean="0">
                <a:solidFill>
                  <a:srgbClr val="FF0000"/>
                </a:solidFill>
                <a:latin typeface="Times New Roman" pitchFamily="18" charset="0"/>
                <a:cs typeface="Times New Roman" pitchFamily="18" charset="0"/>
              </a:rPr>
              <a:t>dívida externa torna-se cada vez mais impraticável</a:t>
            </a:r>
            <a:r>
              <a:rPr lang="pt-BR" sz="1400" dirty="0" smtClean="0">
                <a:latin typeface="Times New Roman" pitchFamily="18" charset="0"/>
                <a:cs typeface="Times New Roman" pitchFamily="18" charset="0"/>
              </a:rPr>
              <a:t>;</a:t>
            </a:r>
          </a:p>
          <a:p>
            <a:pPr algn="just" eaLnBrk="1" hangingPunct="1">
              <a:lnSpc>
                <a:spcPct val="90000"/>
              </a:lnSpc>
              <a:defRPr/>
            </a:pPr>
            <a:r>
              <a:rPr lang="pt-BR" sz="1400" dirty="0" smtClean="0">
                <a:latin typeface="Times New Roman" pitchFamily="18" charset="0"/>
                <a:cs typeface="Times New Roman" pitchFamily="18" charset="0"/>
              </a:rPr>
              <a:t>	7 </a:t>
            </a:r>
            <a:r>
              <a:rPr lang="pt-BR" sz="1400" dirty="0" smtClean="0">
                <a:solidFill>
                  <a:srgbClr val="FF0000"/>
                </a:solidFill>
                <a:latin typeface="Times New Roman" pitchFamily="18" charset="0"/>
                <a:cs typeface="Times New Roman" pitchFamily="18" charset="0"/>
              </a:rPr>
              <a:t>A </a:t>
            </a:r>
            <a:r>
              <a:rPr lang="pt-BR" sz="1400" b="1" dirty="0" smtClean="0">
                <a:solidFill>
                  <a:srgbClr val="FF0000"/>
                </a:solidFill>
                <a:latin typeface="Times New Roman" pitchFamily="18" charset="0"/>
                <a:cs typeface="Times New Roman" pitchFamily="18" charset="0"/>
              </a:rPr>
              <a:t>gestão da economia nacional visa um obstinado acerto do caixa</a:t>
            </a:r>
            <a:r>
              <a:rPr lang="pt-BR" sz="1400" dirty="0" smtClean="0">
                <a:solidFill>
                  <a:srgbClr val="FF0000"/>
                </a:solidFill>
                <a:latin typeface="Times New Roman" pitchFamily="18" charset="0"/>
                <a:cs typeface="Times New Roman" pitchFamily="18" charset="0"/>
              </a:rPr>
              <a:t> </a:t>
            </a:r>
            <a:r>
              <a:rPr lang="pt-BR" sz="1400" dirty="0" smtClean="0">
                <a:latin typeface="Times New Roman" pitchFamily="18" charset="0"/>
                <a:cs typeface="Times New Roman" pitchFamily="18" charset="0"/>
              </a:rPr>
              <a:t>através da manipulação de variáveis macroeconômicas  - orçamento fiscal, balança de pagamentos, controle da inflação e outras medidas de cunho meramente econômico </a:t>
            </a:r>
            <a:r>
              <a:rPr lang="pt-BR" sz="1400" b="1" dirty="0" smtClean="0">
                <a:latin typeface="Times New Roman" pitchFamily="18" charset="0"/>
                <a:cs typeface="Times New Roman" pitchFamily="18" charset="0"/>
              </a:rPr>
              <a:t>sem, contudo, levar em conta o</a:t>
            </a:r>
            <a:r>
              <a:rPr lang="pt-BR" sz="1400" b="1" dirty="0" smtClean="0">
                <a:solidFill>
                  <a:srgbClr val="FF0000"/>
                </a:solidFill>
                <a:latin typeface="Times New Roman" pitchFamily="18" charset="0"/>
                <a:cs typeface="Times New Roman" pitchFamily="18" charset="0"/>
              </a:rPr>
              <a:t> custo social</a:t>
            </a:r>
            <a:r>
              <a:rPr lang="pt-BR" sz="1400" b="1" dirty="0" smtClean="0">
                <a:latin typeface="Times New Roman" pitchFamily="18" charset="0"/>
                <a:cs typeface="Times New Roman" pitchFamily="18" charset="0"/>
              </a:rPr>
              <a:t>;</a:t>
            </a:r>
          </a:p>
          <a:p>
            <a:r>
              <a:rPr lang="pt-BR" sz="1400" dirty="0" smtClean="0">
                <a:latin typeface="Times New Roman" pitchFamily="18" charset="0"/>
                <a:cs typeface="Times New Roman" pitchFamily="18" charset="0"/>
              </a:rPr>
              <a:t>	8 </a:t>
            </a:r>
            <a:r>
              <a:rPr lang="pt-BR" sz="1400" dirty="0" smtClean="0">
                <a:solidFill>
                  <a:srgbClr val="FF0000"/>
                </a:solidFill>
                <a:latin typeface="Times New Roman" pitchFamily="18" charset="0"/>
                <a:cs typeface="Times New Roman" pitchFamily="18" charset="0"/>
              </a:rPr>
              <a:t>A </a:t>
            </a:r>
            <a:r>
              <a:rPr lang="pt-BR" sz="1400" b="1" dirty="0" smtClean="0">
                <a:solidFill>
                  <a:srgbClr val="FF0000"/>
                </a:solidFill>
                <a:latin typeface="Times New Roman" pitchFamily="18" charset="0"/>
                <a:cs typeface="Times New Roman" pitchFamily="18" charset="0"/>
              </a:rPr>
              <a:t>política de aumento do ‘bolo</a:t>
            </a:r>
            <a:r>
              <a:rPr lang="pt-BR" sz="1400" dirty="0" smtClean="0">
                <a:solidFill>
                  <a:srgbClr val="FF0000"/>
                </a:solidFill>
                <a:latin typeface="Times New Roman" pitchFamily="18" charset="0"/>
                <a:cs typeface="Times New Roman" pitchFamily="18" charset="0"/>
              </a:rPr>
              <a:t>’ </a:t>
            </a:r>
            <a:r>
              <a:rPr lang="pt-BR" sz="1400" dirty="0" smtClean="0">
                <a:latin typeface="Times New Roman" pitchFamily="18" charset="0"/>
                <a:cs typeface="Times New Roman" pitchFamily="18" charset="0"/>
              </a:rPr>
              <a:t>para posterior distribuição da renda protela-se no tempo sem efetivos resultados;</a:t>
            </a:r>
            <a:br>
              <a:rPr lang="pt-BR" sz="1400" dirty="0" smtClean="0">
                <a:latin typeface="Times New Roman" pitchFamily="18" charset="0"/>
                <a:cs typeface="Times New Roman" pitchFamily="18" charset="0"/>
              </a:rPr>
            </a:br>
            <a:r>
              <a:rPr lang="pt-BR" sz="1400" dirty="0" smtClean="0">
                <a:latin typeface="Times New Roman" pitchFamily="18" charset="0"/>
                <a:cs typeface="Times New Roman" pitchFamily="18" charset="0"/>
              </a:rPr>
              <a:t>	9 </a:t>
            </a:r>
            <a:r>
              <a:rPr lang="pt-BR" sz="1400" b="1" dirty="0" smtClean="0">
                <a:solidFill>
                  <a:srgbClr val="FF0000"/>
                </a:solidFill>
                <a:latin typeface="Times New Roman" pitchFamily="18" charset="0"/>
                <a:cs typeface="Times New Roman" pitchFamily="18" charset="0"/>
              </a:rPr>
              <a:t>Eliminam-se os direitos sociais</a:t>
            </a:r>
            <a:r>
              <a:rPr lang="pt-BR" sz="1400" dirty="0" smtClean="0">
                <a:solidFill>
                  <a:srgbClr val="FF0000"/>
                </a:solidFill>
                <a:latin typeface="Times New Roman" pitchFamily="18" charset="0"/>
                <a:cs typeface="Times New Roman" pitchFamily="18" charset="0"/>
              </a:rPr>
              <a:t> </a:t>
            </a:r>
            <a:r>
              <a:rPr lang="pt-BR" sz="1400" dirty="0" smtClean="0">
                <a:latin typeface="Times New Roman" pitchFamily="18" charset="0"/>
                <a:cs typeface="Times New Roman" pitchFamily="18" charset="0"/>
              </a:rPr>
              <a:t>e legislações que porventura impeçam a expansão do capital; </a:t>
            </a:r>
            <a:br>
              <a:rPr lang="pt-BR" sz="1400" dirty="0" smtClean="0">
                <a:latin typeface="Times New Roman" pitchFamily="18" charset="0"/>
                <a:cs typeface="Times New Roman" pitchFamily="18" charset="0"/>
              </a:rPr>
            </a:br>
            <a:r>
              <a:rPr lang="pt-BR" sz="1400" dirty="0" smtClean="0">
                <a:latin typeface="Times New Roman" pitchFamily="18" charset="0"/>
                <a:cs typeface="Times New Roman" pitchFamily="18" charset="0"/>
              </a:rPr>
              <a:t>	10 </a:t>
            </a:r>
            <a:r>
              <a:rPr lang="pt-BR" sz="1400" b="1" dirty="0" smtClean="0">
                <a:solidFill>
                  <a:srgbClr val="FF0000"/>
                </a:solidFill>
                <a:latin typeface="Times New Roman" pitchFamily="18" charset="0"/>
                <a:cs typeface="Times New Roman" pitchFamily="18" charset="0"/>
              </a:rPr>
              <a:t>Concentração da riqueza</a:t>
            </a:r>
            <a:r>
              <a:rPr lang="pt-BR" sz="1400" dirty="0" smtClean="0">
                <a:solidFill>
                  <a:srgbClr val="FF0000"/>
                </a:solidFill>
                <a:latin typeface="Times New Roman" pitchFamily="18" charset="0"/>
                <a:cs typeface="Times New Roman" pitchFamily="18" charset="0"/>
              </a:rPr>
              <a:t> </a:t>
            </a:r>
            <a:r>
              <a:rPr lang="pt-BR" sz="1400" dirty="0" smtClean="0">
                <a:latin typeface="Times New Roman" pitchFamily="18" charset="0"/>
                <a:cs typeface="Times New Roman" pitchFamily="18" charset="0"/>
              </a:rPr>
              <a:t>se faz pela concessão de benesses tributárias a grupos poderosos em uma tentativa da busca de </a:t>
            </a:r>
            <a:r>
              <a:rPr lang="pt-BR" sz="1400" b="1" dirty="0" smtClean="0">
                <a:solidFill>
                  <a:srgbClr val="FF0000"/>
                </a:solidFill>
                <a:latin typeface="Times New Roman" pitchFamily="18" charset="0"/>
                <a:cs typeface="Times New Roman" pitchFamily="18" charset="0"/>
              </a:rPr>
              <a:t>aceleração para o processo de industrialização;</a:t>
            </a:r>
            <a:r>
              <a:rPr lang="pt-BR" sz="1400" b="1" dirty="0" smtClean="0">
                <a:solidFill>
                  <a:srgbClr val="FFFF00"/>
                </a:solidFill>
                <a:latin typeface="Times New Roman" pitchFamily="18" charset="0"/>
                <a:cs typeface="Times New Roman" pitchFamily="18" charset="0"/>
              </a:rPr>
              <a:t/>
            </a:r>
            <a:br>
              <a:rPr lang="pt-BR" sz="1400" b="1" dirty="0" smtClean="0">
                <a:solidFill>
                  <a:srgbClr val="FFFF00"/>
                </a:solidFill>
                <a:latin typeface="Times New Roman" pitchFamily="18" charset="0"/>
                <a:cs typeface="Times New Roman" pitchFamily="18" charset="0"/>
              </a:rPr>
            </a:br>
            <a:r>
              <a:rPr lang="pt-BR" sz="1400" b="1" dirty="0" smtClean="0">
                <a:solidFill>
                  <a:srgbClr val="FFFF00"/>
                </a:solidFill>
                <a:latin typeface="Times New Roman" pitchFamily="18" charset="0"/>
                <a:cs typeface="Times New Roman" pitchFamily="18" charset="0"/>
              </a:rPr>
              <a:t>	</a:t>
            </a:r>
            <a:r>
              <a:rPr lang="pt-BR" sz="1400" dirty="0" smtClean="0">
                <a:latin typeface="Times New Roman" pitchFamily="18" charset="0"/>
                <a:cs typeface="Times New Roman" pitchFamily="18" charset="0"/>
              </a:rPr>
              <a:t>11 A política coloca-se a serviço da chamada economia livre propiciando condições favoráveis para o exercício do </a:t>
            </a:r>
            <a:r>
              <a:rPr lang="pt-BR" sz="1400" b="1" dirty="0" smtClean="0">
                <a:solidFill>
                  <a:srgbClr val="FF0000"/>
                </a:solidFill>
                <a:latin typeface="Times New Roman" pitchFamily="18" charset="0"/>
                <a:cs typeface="Times New Roman" pitchFamily="18" charset="0"/>
              </a:rPr>
              <a:t>livre mercado e impondo controles – regulamentos</a:t>
            </a:r>
            <a:r>
              <a:rPr lang="pt-BR" sz="1400" dirty="0" smtClean="0">
                <a:solidFill>
                  <a:srgbClr val="FF0000"/>
                </a:solidFill>
                <a:latin typeface="Times New Roman" pitchFamily="18" charset="0"/>
                <a:cs typeface="Times New Roman" pitchFamily="18" charset="0"/>
              </a:rPr>
              <a:t> </a:t>
            </a:r>
            <a:r>
              <a:rPr lang="pt-BR" sz="1400" dirty="0" smtClean="0">
                <a:latin typeface="Times New Roman" pitchFamily="18" charset="0"/>
                <a:cs typeface="Times New Roman" pitchFamily="18" charset="0"/>
              </a:rPr>
              <a:t>– para conter avanços sociais que onerem o sistema.</a:t>
            </a:r>
          </a:p>
          <a:p>
            <a:r>
              <a:rPr lang="pt-BR" b="1" dirty="0" smtClean="0">
                <a:latin typeface="Times New Roman" pitchFamily="18" charset="0"/>
                <a:cs typeface="Times New Roman" pitchFamily="18" charset="0"/>
              </a:rPr>
              <a:t>	</a:t>
            </a:r>
            <a:endParaRPr lang="pt-BR" dirty="0" smtClean="0">
              <a:latin typeface="Times New Roman" pitchFamily="18" charset="0"/>
              <a:cs typeface="Times New Roman" pitchFamily="18" charset="0"/>
            </a:endParaRPr>
          </a:p>
          <a:p>
            <a:endParaRPr lang="pt-BR" dirty="0" smtClean="0">
              <a:solidFill>
                <a:srgbClr val="FF0000"/>
              </a:solidFill>
              <a:latin typeface="Times New Roman" pitchFamily="18" charset="0"/>
              <a:cs typeface="Times New Roman" pitchFamily="18" charset="0"/>
            </a:endParaRPr>
          </a:p>
          <a:p>
            <a:pPr algn="just"/>
            <a:endParaRPr lang="pt-BR" dirty="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970865"/>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pPr algn="just" eaLnBrk="1" hangingPunct="1">
              <a:lnSpc>
                <a:spcPct val="80000"/>
              </a:lnSpc>
              <a:defRPr/>
            </a:pPr>
            <a:endParaRPr lang="pt-BR" b="1" dirty="0" smtClean="0">
              <a:cs typeface="Times New Roman" pitchFamily="18" charset="0"/>
            </a:endParaRPr>
          </a:p>
          <a:p>
            <a:pPr algn="just" eaLnBrk="1" hangingPunct="1">
              <a:lnSpc>
                <a:spcPct val="80000"/>
              </a:lnSpc>
              <a:defRPr/>
            </a:pPr>
            <a:r>
              <a:rPr lang="pt-BR" b="1" dirty="0" smtClean="0">
                <a:cs typeface="Times New Roman" pitchFamily="18" charset="0"/>
              </a:rPr>
              <a:t>	</a:t>
            </a:r>
            <a:r>
              <a:rPr lang="pt-BR" sz="1400" b="1" dirty="0" smtClean="0">
                <a:latin typeface="Times New Roman" pitchFamily="18" charset="0"/>
                <a:cs typeface="Times New Roman" pitchFamily="18" charset="0"/>
              </a:rPr>
              <a:t>Aspectos Positivos das Políticas neoliberais</a:t>
            </a:r>
          </a:p>
          <a:p>
            <a:pPr algn="just" eaLnBrk="1" hangingPunct="1">
              <a:lnSpc>
                <a:spcPct val="80000"/>
              </a:lnSpc>
              <a:defRPr/>
            </a:pPr>
            <a:r>
              <a:rPr lang="pt-BR" sz="1400" dirty="0" smtClean="0">
                <a:latin typeface="Times New Roman" pitchFamily="18" charset="0"/>
                <a:cs typeface="Times New Roman" pitchFamily="18" charset="0"/>
              </a:rPr>
              <a:t>	1 </a:t>
            </a:r>
            <a:r>
              <a:rPr lang="pt-BR" sz="1400" b="1" dirty="0" smtClean="0">
                <a:solidFill>
                  <a:srgbClr val="FF0000"/>
                </a:solidFill>
                <a:latin typeface="Times New Roman" pitchFamily="18" charset="0"/>
                <a:cs typeface="Times New Roman" pitchFamily="18" charset="0"/>
              </a:rPr>
              <a:t>Aumento da oferta e da qualidade de bens e serviços a preços melhores</a:t>
            </a:r>
            <a:r>
              <a:rPr lang="pt-BR" sz="1400" dirty="0" smtClean="0">
                <a:latin typeface="Times New Roman" pitchFamily="18" charset="0"/>
                <a:cs typeface="Times New Roman" pitchFamily="18" charset="0"/>
              </a:rPr>
              <a:t>;</a:t>
            </a:r>
          </a:p>
          <a:p>
            <a:pPr eaLnBrk="1" hangingPunct="1">
              <a:lnSpc>
                <a:spcPct val="80000"/>
              </a:lnSpc>
              <a:defRPr/>
            </a:pPr>
            <a:r>
              <a:rPr lang="pt-BR" sz="1400" dirty="0" smtClean="0">
                <a:latin typeface="Times New Roman" pitchFamily="18" charset="0"/>
                <a:cs typeface="Times New Roman" pitchFamily="18" charset="0"/>
              </a:rPr>
              <a:t>	2 </a:t>
            </a:r>
            <a:r>
              <a:rPr lang="pt-BR" sz="1400" b="1" dirty="0" smtClean="0">
                <a:solidFill>
                  <a:srgbClr val="FF0000"/>
                </a:solidFill>
                <a:latin typeface="Times New Roman" pitchFamily="18" charset="0"/>
                <a:cs typeface="Times New Roman" pitchFamily="18" charset="0"/>
              </a:rPr>
              <a:t>Redução da inflação</a:t>
            </a:r>
            <a:r>
              <a:rPr lang="pt-BR" sz="1400" dirty="0" smtClean="0">
                <a:latin typeface="Times New Roman" pitchFamily="18" charset="0"/>
                <a:cs typeface="Times New Roman" pitchFamily="18" charset="0"/>
              </a:rPr>
              <a:t>;</a:t>
            </a:r>
            <a:br>
              <a:rPr lang="pt-BR" sz="1400" dirty="0" smtClean="0">
                <a:latin typeface="Times New Roman" pitchFamily="18" charset="0"/>
                <a:cs typeface="Times New Roman" pitchFamily="18" charset="0"/>
              </a:rPr>
            </a:br>
            <a:r>
              <a:rPr lang="pt-BR" sz="1400" dirty="0" smtClean="0">
                <a:latin typeface="Times New Roman" pitchFamily="18" charset="0"/>
                <a:cs typeface="Times New Roman" pitchFamily="18" charset="0"/>
              </a:rPr>
              <a:t>	3 </a:t>
            </a:r>
            <a:r>
              <a:rPr lang="pt-BR" sz="1400" b="1" dirty="0" smtClean="0">
                <a:solidFill>
                  <a:srgbClr val="FF0000"/>
                </a:solidFill>
                <a:latin typeface="Times New Roman" pitchFamily="18" charset="0"/>
                <a:cs typeface="Times New Roman" pitchFamily="18" charset="0"/>
              </a:rPr>
              <a:t>Liberação dos governos</a:t>
            </a:r>
            <a:r>
              <a:rPr lang="pt-BR" sz="1400" dirty="0" smtClean="0">
                <a:solidFill>
                  <a:srgbClr val="FF0000"/>
                </a:solidFill>
                <a:latin typeface="Times New Roman" pitchFamily="18" charset="0"/>
                <a:cs typeface="Times New Roman" pitchFamily="18" charset="0"/>
              </a:rPr>
              <a:t> </a:t>
            </a:r>
            <a:r>
              <a:rPr lang="pt-BR" sz="1400" dirty="0" smtClean="0">
                <a:latin typeface="Times New Roman" pitchFamily="18" charset="0"/>
                <a:cs typeface="Times New Roman" pitchFamily="18" charset="0"/>
              </a:rPr>
              <a:t>quanto a tarefas que não lhes competiam;</a:t>
            </a:r>
          </a:p>
          <a:p>
            <a:pPr eaLnBrk="1" hangingPunct="1">
              <a:lnSpc>
                <a:spcPct val="80000"/>
              </a:lnSpc>
              <a:defRPr/>
            </a:pPr>
            <a:r>
              <a:rPr lang="pt-BR" sz="1400" dirty="0" smtClean="0">
                <a:latin typeface="Times New Roman" pitchFamily="18" charset="0"/>
                <a:cs typeface="Times New Roman" pitchFamily="18" charset="0"/>
              </a:rPr>
              <a:t>	4 Consciência do dever de </a:t>
            </a:r>
            <a:r>
              <a:rPr lang="pt-BR" sz="1400" b="1" dirty="0" smtClean="0">
                <a:solidFill>
                  <a:srgbClr val="FF0000"/>
                </a:solidFill>
                <a:latin typeface="Times New Roman" pitchFamily="18" charset="0"/>
                <a:cs typeface="Times New Roman" pitchFamily="18" charset="0"/>
              </a:rPr>
              <a:t>austeridade fiscal</a:t>
            </a:r>
            <a:r>
              <a:rPr lang="pt-BR" sz="1400" dirty="0" smtClean="0">
                <a:latin typeface="Times New Roman" pitchFamily="18" charset="0"/>
                <a:cs typeface="Times New Roman" pitchFamily="18" charset="0"/>
              </a:rPr>
              <a:t>;</a:t>
            </a:r>
          </a:p>
          <a:p>
            <a:pPr eaLnBrk="1" hangingPunct="1">
              <a:lnSpc>
                <a:spcPct val="80000"/>
              </a:lnSpc>
              <a:defRPr/>
            </a:pPr>
            <a:r>
              <a:rPr lang="pt-BR" sz="1400" dirty="0" smtClean="0">
                <a:latin typeface="Times New Roman" pitchFamily="18" charset="0"/>
                <a:cs typeface="Times New Roman" pitchFamily="18" charset="0"/>
              </a:rPr>
              <a:t>	5</a:t>
            </a:r>
            <a:r>
              <a:rPr lang="pt-BR" sz="1400" dirty="0" smtClean="0">
                <a:solidFill>
                  <a:srgbClr val="FF0000"/>
                </a:solidFill>
                <a:latin typeface="Times New Roman" pitchFamily="18" charset="0"/>
                <a:cs typeface="Times New Roman" pitchFamily="18" charset="0"/>
              </a:rPr>
              <a:t> </a:t>
            </a:r>
            <a:r>
              <a:rPr lang="pt-BR" sz="1400" b="1" dirty="0" smtClean="0">
                <a:solidFill>
                  <a:srgbClr val="FF0000"/>
                </a:solidFill>
                <a:latin typeface="Times New Roman" pitchFamily="18" charset="0"/>
                <a:cs typeface="Times New Roman" pitchFamily="18" charset="0"/>
              </a:rPr>
              <a:t>Estreitamento de relações comerciais entre as nações.</a:t>
            </a:r>
          </a:p>
          <a:p>
            <a:pPr>
              <a:lnSpc>
                <a:spcPct val="80000"/>
              </a:lnSpc>
              <a:defRPr/>
            </a:pPr>
            <a:endParaRPr lang="pt-BR" sz="1400" b="1" dirty="0" smtClean="0">
              <a:latin typeface="Times New Roman" pitchFamily="18" charset="0"/>
              <a:cs typeface="Times New Roman" pitchFamily="18" charset="0"/>
            </a:endParaRPr>
          </a:p>
          <a:p>
            <a:pPr>
              <a:lnSpc>
                <a:spcPct val="80000"/>
              </a:lnSpc>
              <a:defRPr/>
            </a:pPr>
            <a:r>
              <a:rPr lang="pt-BR" sz="1400" b="1" dirty="0" smtClean="0">
                <a:latin typeface="Times New Roman" pitchFamily="18" charset="0"/>
                <a:cs typeface="Times New Roman" pitchFamily="18" charset="0"/>
              </a:rPr>
              <a:t>	Aspectos Negativos das Políticas neoliberais</a:t>
            </a:r>
          </a:p>
          <a:p>
            <a:pPr>
              <a:lnSpc>
                <a:spcPct val="80000"/>
              </a:lnSpc>
              <a:defRPr/>
            </a:pPr>
            <a:r>
              <a:rPr lang="pt-BR" sz="1400" dirty="0" smtClean="0">
                <a:latin typeface="Times New Roman" pitchFamily="18" charset="0"/>
                <a:cs typeface="Times New Roman" pitchFamily="18" charset="0"/>
              </a:rPr>
              <a:t>	1 Desequilíbrio pela </a:t>
            </a:r>
            <a:r>
              <a:rPr lang="pt-BR" sz="1400" b="1" dirty="0" smtClean="0">
                <a:solidFill>
                  <a:srgbClr val="FF0000"/>
                </a:solidFill>
                <a:latin typeface="Times New Roman" pitchFamily="18" charset="0"/>
                <a:cs typeface="Times New Roman" pitchFamily="18" charset="0"/>
              </a:rPr>
              <a:t>concentração da renda</a:t>
            </a:r>
            <a:r>
              <a:rPr lang="pt-BR" sz="1400" dirty="0" smtClean="0">
                <a:latin typeface="Times New Roman" pitchFamily="18" charset="0"/>
                <a:cs typeface="Times New Roman" pitchFamily="18" charset="0"/>
              </a:rPr>
              <a:t>;</a:t>
            </a:r>
            <a:br>
              <a:rPr lang="pt-BR" sz="1400" dirty="0" smtClean="0">
                <a:latin typeface="Times New Roman" pitchFamily="18" charset="0"/>
                <a:cs typeface="Times New Roman" pitchFamily="18" charset="0"/>
              </a:rPr>
            </a:br>
            <a:r>
              <a:rPr lang="pt-BR" sz="1400" dirty="0" smtClean="0">
                <a:latin typeface="Times New Roman" pitchFamily="18" charset="0"/>
                <a:cs typeface="Times New Roman" pitchFamily="18" charset="0"/>
              </a:rPr>
              <a:t>	2</a:t>
            </a:r>
            <a:r>
              <a:rPr lang="pt-BR" sz="1400" dirty="0" smtClean="0">
                <a:solidFill>
                  <a:srgbClr val="FF0000"/>
                </a:solidFill>
                <a:latin typeface="Times New Roman" pitchFamily="18" charset="0"/>
                <a:cs typeface="Times New Roman" pitchFamily="18" charset="0"/>
              </a:rPr>
              <a:t> </a:t>
            </a:r>
            <a:r>
              <a:rPr lang="pt-BR" sz="1400" b="1" dirty="0" smtClean="0">
                <a:solidFill>
                  <a:srgbClr val="FF0000"/>
                </a:solidFill>
                <a:latin typeface="Times New Roman" pitchFamily="18" charset="0"/>
                <a:cs typeface="Times New Roman" pitchFamily="18" charset="0"/>
              </a:rPr>
              <a:t>Multiplicação dos desempregados</a:t>
            </a:r>
            <a:r>
              <a:rPr lang="pt-BR" sz="1400" dirty="0" smtClean="0">
                <a:solidFill>
                  <a:srgbClr val="FF0000"/>
                </a:solidFill>
                <a:latin typeface="Times New Roman" pitchFamily="18" charset="0"/>
                <a:cs typeface="Times New Roman" pitchFamily="18" charset="0"/>
              </a:rPr>
              <a:t> </a:t>
            </a:r>
            <a:r>
              <a:rPr lang="pt-BR" sz="1400" dirty="0" smtClean="0">
                <a:latin typeface="Times New Roman" pitchFamily="18" charset="0"/>
                <a:cs typeface="Times New Roman" pitchFamily="18" charset="0"/>
              </a:rPr>
              <a:t>e da economia informal;</a:t>
            </a:r>
            <a:br>
              <a:rPr lang="pt-BR" sz="1400" dirty="0" smtClean="0">
                <a:latin typeface="Times New Roman" pitchFamily="18" charset="0"/>
                <a:cs typeface="Times New Roman" pitchFamily="18" charset="0"/>
              </a:rPr>
            </a:br>
            <a:r>
              <a:rPr lang="pt-BR" sz="1400" dirty="0" smtClean="0">
                <a:latin typeface="Times New Roman" pitchFamily="18" charset="0"/>
                <a:cs typeface="Times New Roman" pitchFamily="18" charset="0"/>
              </a:rPr>
              <a:t>	3 </a:t>
            </a:r>
            <a:r>
              <a:rPr lang="pt-BR" sz="1400" b="1" dirty="0" smtClean="0">
                <a:solidFill>
                  <a:srgbClr val="FF0000"/>
                </a:solidFill>
                <a:latin typeface="Times New Roman" pitchFamily="18" charset="0"/>
                <a:cs typeface="Times New Roman" pitchFamily="18" charset="0"/>
              </a:rPr>
              <a:t>Falência de pequenas e médias empresas</a:t>
            </a:r>
            <a:r>
              <a:rPr lang="pt-BR" sz="1400" dirty="0" smtClean="0">
                <a:latin typeface="Times New Roman" pitchFamily="18" charset="0"/>
                <a:cs typeface="Times New Roman" pitchFamily="18" charset="0"/>
              </a:rPr>
              <a:t>;</a:t>
            </a:r>
            <a:br>
              <a:rPr lang="pt-BR" sz="1400" dirty="0" smtClean="0">
                <a:latin typeface="Times New Roman" pitchFamily="18" charset="0"/>
                <a:cs typeface="Times New Roman" pitchFamily="18" charset="0"/>
              </a:rPr>
            </a:br>
            <a:r>
              <a:rPr lang="pt-BR" sz="1400" dirty="0" smtClean="0">
                <a:latin typeface="Times New Roman" pitchFamily="18" charset="0"/>
                <a:cs typeface="Times New Roman" pitchFamily="18" charset="0"/>
              </a:rPr>
              <a:t>	4 </a:t>
            </a:r>
            <a:r>
              <a:rPr lang="pt-BR" sz="1400" b="1" dirty="0" smtClean="0">
                <a:solidFill>
                  <a:srgbClr val="FF0000"/>
                </a:solidFill>
                <a:latin typeface="Times New Roman" pitchFamily="18" charset="0"/>
                <a:cs typeface="Times New Roman" pitchFamily="18" charset="0"/>
              </a:rPr>
              <a:t>Êxodo rural</a:t>
            </a:r>
            <a:r>
              <a:rPr lang="pt-BR" sz="1400" dirty="0" smtClean="0">
                <a:solidFill>
                  <a:srgbClr val="FF0000"/>
                </a:solidFill>
                <a:latin typeface="Times New Roman" pitchFamily="18" charset="0"/>
                <a:cs typeface="Times New Roman" pitchFamily="18" charset="0"/>
              </a:rPr>
              <a:t> </a:t>
            </a:r>
            <a:r>
              <a:rPr lang="pt-BR" sz="1400" dirty="0" smtClean="0">
                <a:latin typeface="Times New Roman" pitchFamily="18" charset="0"/>
                <a:cs typeface="Times New Roman" pitchFamily="18" charset="0"/>
              </a:rPr>
              <a:t>e indígena;</a:t>
            </a:r>
            <a:br>
              <a:rPr lang="pt-BR" sz="1400" dirty="0" smtClean="0">
                <a:latin typeface="Times New Roman" pitchFamily="18" charset="0"/>
                <a:cs typeface="Times New Roman" pitchFamily="18" charset="0"/>
              </a:rPr>
            </a:br>
            <a:r>
              <a:rPr lang="pt-BR" sz="1400" dirty="0" smtClean="0">
                <a:latin typeface="Times New Roman" pitchFamily="18" charset="0"/>
                <a:cs typeface="Times New Roman" pitchFamily="18" charset="0"/>
              </a:rPr>
              <a:t>	5 </a:t>
            </a:r>
            <a:r>
              <a:rPr lang="pt-BR" sz="1400" b="1" dirty="0" smtClean="0">
                <a:solidFill>
                  <a:srgbClr val="FF0000"/>
                </a:solidFill>
                <a:latin typeface="Times New Roman" pitchFamily="18" charset="0"/>
                <a:cs typeface="Times New Roman" pitchFamily="18" charset="0"/>
              </a:rPr>
              <a:t>Expansão do narcotráfico</a:t>
            </a:r>
            <a:r>
              <a:rPr lang="pt-BR" sz="1400" dirty="0" smtClean="0">
                <a:latin typeface="Times New Roman" pitchFamily="18" charset="0"/>
                <a:cs typeface="Times New Roman" pitchFamily="18" charset="0"/>
              </a:rPr>
              <a:t>;</a:t>
            </a:r>
            <a:br>
              <a:rPr lang="pt-BR" sz="1400" dirty="0" smtClean="0">
                <a:latin typeface="Times New Roman" pitchFamily="18" charset="0"/>
                <a:cs typeface="Times New Roman" pitchFamily="18" charset="0"/>
              </a:rPr>
            </a:br>
            <a:r>
              <a:rPr lang="pt-BR" sz="1400" dirty="0" smtClean="0">
                <a:latin typeface="Times New Roman" pitchFamily="18" charset="0"/>
                <a:cs typeface="Times New Roman" pitchFamily="18" charset="0"/>
              </a:rPr>
              <a:t>	6 </a:t>
            </a:r>
            <a:r>
              <a:rPr lang="pt-BR" sz="1400" b="1" dirty="0" smtClean="0">
                <a:solidFill>
                  <a:srgbClr val="FF0000"/>
                </a:solidFill>
                <a:latin typeface="Times New Roman" pitchFamily="18" charset="0"/>
                <a:cs typeface="Times New Roman" pitchFamily="18" charset="0"/>
              </a:rPr>
              <a:t>Falta de planejamento e segurança alimentar</a:t>
            </a:r>
            <a:r>
              <a:rPr lang="pt-BR" sz="1400" dirty="0" smtClean="0">
                <a:latin typeface="Times New Roman" pitchFamily="18" charset="0"/>
                <a:cs typeface="Times New Roman" pitchFamily="18" charset="0"/>
              </a:rPr>
              <a:t>;</a:t>
            </a:r>
            <a:br>
              <a:rPr lang="pt-BR" sz="1400" dirty="0" smtClean="0">
                <a:latin typeface="Times New Roman" pitchFamily="18" charset="0"/>
                <a:cs typeface="Times New Roman" pitchFamily="18" charset="0"/>
              </a:rPr>
            </a:br>
            <a:r>
              <a:rPr lang="pt-BR" sz="1400" dirty="0" smtClean="0">
                <a:latin typeface="Times New Roman" pitchFamily="18" charset="0"/>
                <a:cs typeface="Times New Roman" pitchFamily="18" charset="0"/>
              </a:rPr>
              <a:t>	7 Aumento do índice de </a:t>
            </a:r>
            <a:r>
              <a:rPr lang="pt-BR" sz="1400" b="1" dirty="0" smtClean="0">
                <a:solidFill>
                  <a:srgbClr val="FF0000"/>
                </a:solidFill>
                <a:latin typeface="Times New Roman" pitchFamily="18" charset="0"/>
                <a:cs typeface="Times New Roman" pitchFamily="18" charset="0"/>
              </a:rPr>
              <a:t>criminalidade</a:t>
            </a:r>
            <a:r>
              <a:rPr lang="pt-BR" sz="1400" b="1" dirty="0" smtClean="0">
                <a:latin typeface="Times New Roman" pitchFamily="18" charset="0"/>
                <a:cs typeface="Times New Roman" pitchFamily="18" charset="0"/>
              </a:rPr>
              <a:t>;</a:t>
            </a:r>
            <a:br>
              <a:rPr lang="pt-BR" sz="1400" b="1" dirty="0" smtClean="0">
                <a:latin typeface="Times New Roman" pitchFamily="18" charset="0"/>
                <a:cs typeface="Times New Roman" pitchFamily="18" charset="0"/>
              </a:rPr>
            </a:br>
            <a:r>
              <a:rPr lang="pt-BR" sz="1400" b="1" dirty="0" smtClean="0">
                <a:latin typeface="Times New Roman" pitchFamily="18" charset="0"/>
                <a:cs typeface="Times New Roman" pitchFamily="18" charset="0"/>
              </a:rPr>
              <a:t>	</a:t>
            </a:r>
            <a:r>
              <a:rPr lang="pt-BR" sz="1400" dirty="0" smtClean="0">
                <a:latin typeface="Times New Roman" pitchFamily="18" charset="0"/>
                <a:cs typeface="Times New Roman" pitchFamily="18" charset="0"/>
              </a:rPr>
              <a:t>8 </a:t>
            </a:r>
            <a:r>
              <a:rPr lang="pt-BR" sz="1400" b="1" dirty="0" smtClean="0">
                <a:solidFill>
                  <a:srgbClr val="FF0000"/>
                </a:solidFill>
                <a:latin typeface="Times New Roman" pitchFamily="18" charset="0"/>
                <a:cs typeface="Times New Roman" pitchFamily="18" charset="0"/>
              </a:rPr>
              <a:t>Fome</a:t>
            </a:r>
            <a:r>
              <a:rPr lang="pt-BR" sz="1400" b="1" dirty="0" smtClean="0">
                <a:latin typeface="Times New Roman" pitchFamily="18" charset="0"/>
                <a:cs typeface="Times New Roman" pitchFamily="18" charset="0"/>
              </a:rPr>
              <a:t> </a:t>
            </a:r>
            <a:r>
              <a:rPr lang="pt-BR" sz="1400" dirty="0" smtClean="0">
                <a:latin typeface="Times New Roman" pitchFamily="18" charset="0"/>
                <a:cs typeface="Times New Roman" pitchFamily="18" charset="0"/>
              </a:rPr>
              <a:t>nos países em desenvolvimento;</a:t>
            </a:r>
            <a:br>
              <a:rPr lang="pt-BR" sz="1400" dirty="0" smtClean="0">
                <a:latin typeface="Times New Roman" pitchFamily="18" charset="0"/>
                <a:cs typeface="Times New Roman" pitchFamily="18" charset="0"/>
              </a:rPr>
            </a:br>
            <a:r>
              <a:rPr lang="pt-BR" sz="1400" dirty="0" smtClean="0">
                <a:latin typeface="Times New Roman" pitchFamily="18" charset="0"/>
                <a:cs typeface="Times New Roman" pitchFamily="18" charset="0"/>
              </a:rPr>
              <a:t>	9 </a:t>
            </a:r>
            <a:r>
              <a:rPr lang="pt-BR" sz="1400" b="1" dirty="0" smtClean="0">
                <a:solidFill>
                  <a:srgbClr val="FF0000"/>
                </a:solidFill>
                <a:latin typeface="Times New Roman" pitchFamily="18" charset="0"/>
                <a:cs typeface="Times New Roman" pitchFamily="18" charset="0"/>
              </a:rPr>
              <a:t>Vulnerabilidade das economias nacionais</a:t>
            </a:r>
            <a:r>
              <a:rPr lang="pt-BR" sz="1400" dirty="0" smtClean="0">
                <a:solidFill>
                  <a:srgbClr val="FF0000"/>
                </a:solidFill>
                <a:latin typeface="Times New Roman" pitchFamily="18" charset="0"/>
                <a:cs typeface="Times New Roman" pitchFamily="18" charset="0"/>
              </a:rPr>
              <a:t> </a:t>
            </a:r>
            <a:r>
              <a:rPr lang="pt-BR" sz="1400" dirty="0" smtClean="0">
                <a:latin typeface="Times New Roman" pitchFamily="18" charset="0"/>
                <a:cs typeface="Times New Roman" pitchFamily="18" charset="0"/>
              </a:rPr>
              <a:t>frente a movimento de capitais internacionais especulativos;</a:t>
            </a:r>
          </a:p>
          <a:p>
            <a:pPr algn="just" eaLnBrk="1" hangingPunct="1">
              <a:lnSpc>
                <a:spcPct val="80000"/>
              </a:lnSpc>
              <a:defRPr/>
            </a:pPr>
            <a:r>
              <a:rPr lang="pt-BR" sz="1200" dirty="0" smtClean="0">
                <a:latin typeface="Times New Roman" pitchFamily="18" charset="0"/>
                <a:cs typeface="Times New Roman" pitchFamily="18" charset="0"/>
              </a:rPr>
              <a:t>	10 </a:t>
            </a:r>
            <a:r>
              <a:rPr lang="pt-BR" sz="1200" b="1" dirty="0" smtClean="0">
                <a:solidFill>
                  <a:srgbClr val="FF0000"/>
                </a:solidFill>
                <a:latin typeface="Times New Roman" pitchFamily="18" charset="0"/>
                <a:cs typeface="Times New Roman" pitchFamily="18" charset="0"/>
              </a:rPr>
              <a:t>Mal-estar social</a:t>
            </a:r>
            <a:r>
              <a:rPr lang="pt-BR" sz="1200" dirty="0" smtClean="0">
                <a:solidFill>
                  <a:srgbClr val="FF0000"/>
                </a:solidFill>
                <a:latin typeface="Times New Roman" pitchFamily="18" charset="0"/>
                <a:cs typeface="Times New Roman" pitchFamily="18" charset="0"/>
              </a:rPr>
              <a:t> </a:t>
            </a:r>
            <a:r>
              <a:rPr lang="pt-BR" sz="1200" dirty="0" smtClean="0">
                <a:latin typeface="Times New Roman" pitchFamily="18" charset="0"/>
                <a:cs typeface="Times New Roman" pitchFamily="18" charset="0"/>
              </a:rPr>
              <a:t>levando a protestos, greves e movimentos reivindicativos de melhores condições de vida, em detrimento da 		corrupção, da desigualdade e da miséria.</a:t>
            </a:r>
          </a:p>
          <a:p>
            <a:pPr algn="just" eaLnBrk="1" hangingPunct="1">
              <a:lnSpc>
                <a:spcPct val="80000"/>
              </a:lnSpc>
              <a:defRPr/>
            </a:pPr>
            <a:r>
              <a:rPr lang="pt-BR" sz="1200" dirty="0" smtClean="0">
                <a:latin typeface="Times New Roman" pitchFamily="18" charset="0"/>
                <a:cs typeface="Times New Roman" pitchFamily="18" charset="0"/>
              </a:rPr>
              <a:t>	11 A racionalidade econômica neoliberal concebe o </a:t>
            </a:r>
            <a:r>
              <a:rPr lang="pt-BR" sz="1200" b="1" dirty="0" smtClean="0">
                <a:solidFill>
                  <a:srgbClr val="FF0000"/>
                </a:solidFill>
                <a:latin typeface="Times New Roman" pitchFamily="18" charset="0"/>
                <a:cs typeface="Times New Roman" pitchFamily="18" charset="0"/>
              </a:rPr>
              <a:t>ser humano como mero “gerador de renda monetária</a:t>
            </a:r>
            <a:r>
              <a:rPr lang="pt-BR" sz="1200" b="1" dirty="0" smtClean="0">
                <a:latin typeface="Times New Roman" pitchFamily="18" charset="0"/>
                <a:cs typeface="Times New Roman" pitchFamily="18" charset="0"/>
              </a:rPr>
              <a:t>”</a:t>
            </a:r>
            <a:r>
              <a:rPr lang="pt-BR" sz="1200" dirty="0" smtClean="0">
                <a:latin typeface="Times New Roman" pitchFamily="18" charset="0"/>
                <a:cs typeface="Times New Roman" pitchFamily="18" charset="0"/>
              </a:rPr>
              <a:t> exacerbando seu 		egoísmo e a corrida para o ‘Ter’ sempre mais e mais. </a:t>
            </a:r>
          </a:p>
          <a:p>
            <a:pPr algn="just" eaLnBrk="1" hangingPunct="1">
              <a:lnSpc>
                <a:spcPct val="80000"/>
              </a:lnSpc>
              <a:defRPr/>
            </a:pPr>
            <a:r>
              <a:rPr lang="pt-BR" sz="1200" dirty="0" smtClean="0">
                <a:latin typeface="Times New Roman" pitchFamily="18" charset="0"/>
                <a:cs typeface="Times New Roman" pitchFamily="18" charset="0"/>
              </a:rPr>
              <a:t>	12 Passa a ser imposta a </a:t>
            </a:r>
            <a:r>
              <a:rPr lang="pt-BR" sz="1200" b="1" dirty="0" smtClean="0">
                <a:solidFill>
                  <a:srgbClr val="FF0000"/>
                </a:solidFill>
                <a:latin typeface="Times New Roman" pitchFamily="18" charset="0"/>
                <a:cs typeface="Times New Roman" pitchFamily="18" charset="0"/>
              </a:rPr>
              <a:t>ideologia da liberdade 	individual</a:t>
            </a:r>
            <a:r>
              <a:rPr lang="pt-BR" sz="1200" dirty="0" smtClean="0">
                <a:solidFill>
                  <a:srgbClr val="FF0000"/>
                </a:solidFill>
                <a:latin typeface="Times New Roman" pitchFamily="18" charset="0"/>
                <a:cs typeface="Times New Roman" pitchFamily="18" charset="0"/>
              </a:rPr>
              <a:t> </a:t>
            </a:r>
            <a:r>
              <a:rPr lang="pt-BR" sz="1200" dirty="0" smtClean="0">
                <a:latin typeface="Times New Roman" pitchFamily="18" charset="0"/>
                <a:cs typeface="Times New Roman" pitchFamily="18" charset="0"/>
              </a:rPr>
              <a:t>como meio para poder atender, sem restrições, a satisfações 		e prazeres considerados legítimos – erotismo e droga;</a:t>
            </a:r>
          </a:p>
          <a:p>
            <a:pPr algn="just" eaLnBrk="1" hangingPunct="1">
              <a:lnSpc>
                <a:spcPct val="80000"/>
              </a:lnSpc>
              <a:defRPr/>
            </a:pPr>
            <a:r>
              <a:rPr lang="pt-BR" sz="1200" dirty="0" smtClean="0">
                <a:latin typeface="Times New Roman" pitchFamily="18" charset="0"/>
                <a:cs typeface="Times New Roman" pitchFamily="18" charset="0"/>
              </a:rPr>
              <a:t>	13</a:t>
            </a:r>
            <a:r>
              <a:rPr lang="pt-BR" sz="1200" dirty="0" smtClean="0">
                <a:solidFill>
                  <a:srgbClr val="FF0000"/>
                </a:solidFill>
                <a:latin typeface="Times New Roman" pitchFamily="18" charset="0"/>
                <a:cs typeface="Times New Roman" pitchFamily="18" charset="0"/>
              </a:rPr>
              <a:t> </a:t>
            </a:r>
            <a:r>
              <a:rPr lang="pt-BR" sz="1200" b="1" dirty="0" smtClean="0">
                <a:solidFill>
                  <a:srgbClr val="FF0000"/>
                </a:solidFill>
                <a:latin typeface="Times New Roman" pitchFamily="18" charset="0"/>
                <a:cs typeface="Times New Roman" pitchFamily="18" charset="0"/>
              </a:rPr>
              <a:t>Destruição de valores locais</a:t>
            </a:r>
            <a:r>
              <a:rPr lang="pt-BR" sz="1200" dirty="0" smtClean="0">
                <a:solidFill>
                  <a:srgbClr val="FF0000"/>
                </a:solidFill>
                <a:latin typeface="Times New Roman" pitchFamily="18" charset="0"/>
                <a:cs typeface="Times New Roman" pitchFamily="18" charset="0"/>
              </a:rPr>
              <a:t> </a:t>
            </a:r>
            <a:r>
              <a:rPr lang="pt-BR" sz="1200" dirty="0" smtClean="0">
                <a:latin typeface="Times New Roman" pitchFamily="18" charset="0"/>
                <a:cs typeface="Times New Roman" pitchFamily="18" charset="0"/>
              </a:rPr>
              <a:t>em detrimento do processo globalizante.</a:t>
            </a:r>
          </a:p>
          <a:p>
            <a:pPr>
              <a:lnSpc>
                <a:spcPct val="80000"/>
              </a:lnSpc>
              <a:defRPr/>
            </a:pPr>
            <a:endParaRPr lang="pt-BR" sz="1200" dirty="0" smtClean="0">
              <a:latin typeface="Times New Roman" pitchFamily="18" charset="0"/>
              <a:cs typeface="Times New Roman" pitchFamily="18" charset="0"/>
            </a:endParaRPr>
          </a:p>
          <a:p>
            <a:pPr eaLnBrk="1" hangingPunct="1">
              <a:lnSpc>
                <a:spcPct val="80000"/>
              </a:lnSpc>
              <a:defRPr/>
            </a:pPr>
            <a:endParaRPr lang="pt-BR" b="1" dirty="0" smtClean="0">
              <a:solidFill>
                <a:srgbClr val="FF0000"/>
              </a:solidFill>
              <a:cs typeface="Times New Roman" pitchFamily="18" charset="0"/>
            </a:endParaRPr>
          </a:p>
          <a:p>
            <a:pPr eaLnBrk="1" hangingPunct="1">
              <a:lnSpc>
                <a:spcPct val="80000"/>
              </a:lnSpc>
              <a:defRPr/>
            </a:pPr>
            <a:endParaRPr lang="pt-BR" b="1" dirty="0" smtClean="0">
              <a:solidFill>
                <a:srgbClr val="FF0000"/>
              </a:solidFill>
              <a:latin typeface="Times New Roman" pitchFamily="18" charset="0"/>
              <a:cs typeface="Times New Roman" pitchFamily="18" charset="0"/>
            </a:endParaRPr>
          </a:p>
          <a:p>
            <a:pPr eaLnBrk="1" hangingPunct="1">
              <a:lnSpc>
                <a:spcPct val="80000"/>
              </a:lnSpc>
              <a:defRPr/>
            </a:pPr>
            <a:endParaRPr lang="pt-BR" dirty="0" smtClean="0">
              <a:solidFill>
                <a:srgbClr val="FF0000"/>
              </a:solidFill>
              <a:latin typeface="Times New Roman" pitchFamily="18" charset="0"/>
              <a:cs typeface="Times New Roman" pitchFamily="18" charset="0"/>
            </a:endParaRPr>
          </a:p>
          <a:p>
            <a:r>
              <a:rPr lang="pt-BR" b="1" dirty="0" smtClean="0">
                <a:latin typeface="Times New Roman" pitchFamily="18" charset="0"/>
                <a:cs typeface="Times New Roman" pitchFamily="18" charset="0"/>
              </a:rPr>
              <a:t>	</a:t>
            </a:r>
            <a:endParaRPr lang="pt-BR" dirty="0"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247317"/>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endParaRPr lang="pt-BR" b="1" dirty="0" smtClean="0">
              <a:latin typeface="Times New Roman" pitchFamily="18" charset="0"/>
              <a:cs typeface="Times New Roman" pitchFamily="18" charset="0"/>
            </a:endParaRPr>
          </a:p>
          <a:p>
            <a:pPr algn="just"/>
            <a:r>
              <a:rPr lang="pt-BR" dirty="0" smtClean="0"/>
              <a:t>	Após décadas de intervencionismo e da construção na Europa do Estado de Bem-estar social (</a:t>
            </a:r>
            <a:r>
              <a:rPr lang="pt-BR" i="1" dirty="0" err="1" smtClean="0"/>
              <a:t>welfare</a:t>
            </a:r>
            <a:r>
              <a:rPr lang="pt-BR" i="1" dirty="0" smtClean="0"/>
              <a:t> </a:t>
            </a:r>
            <a:r>
              <a:rPr lang="pt-BR" i="1" dirty="0" err="1" smtClean="0"/>
              <a:t>state</a:t>
            </a:r>
            <a:r>
              <a:rPr lang="pt-BR" i="1" dirty="0" smtClean="0"/>
              <a:t>), o </a:t>
            </a:r>
            <a:r>
              <a:rPr lang="pt-BR" i="1" dirty="0" smtClean="0">
                <a:solidFill>
                  <a:srgbClr val="FF0000"/>
                </a:solidFill>
              </a:rPr>
              <a:t>neoliberalismo encontra espaço na academia </a:t>
            </a:r>
            <a:r>
              <a:rPr lang="pt-BR" i="1" dirty="0" smtClean="0"/>
              <a:t>e em plataformas políticas diante de nova crise pela qual passa o capitalismo nos anos 1970, com os Estados Unidos anunciando o fim da paridade dólar-ouro, as crises do petróleo e o abalo do modelo de gestão do sistema econômico mundial planejado nas conferências de </a:t>
            </a:r>
            <a:r>
              <a:rPr lang="pt-BR" i="1" dirty="0" err="1" smtClean="0"/>
              <a:t>Bretton</a:t>
            </a:r>
            <a:r>
              <a:rPr lang="pt-BR" i="1" dirty="0" smtClean="0"/>
              <a:t> Woods. Os governos de </a:t>
            </a:r>
            <a:r>
              <a:rPr lang="pt-BR" i="1" dirty="0" smtClean="0">
                <a:solidFill>
                  <a:srgbClr val="FF0000"/>
                </a:solidFill>
              </a:rPr>
              <a:t>Margareth Thatcher (1979-90), no Reino Unido e de Ronald Reagan (1981-89), nos Estados Unidos</a:t>
            </a:r>
            <a:r>
              <a:rPr lang="pt-BR" i="1" dirty="0" smtClean="0"/>
              <a:t>, implementaram recomendações neoliberais, diminuindo tanto os gastos públicos (em serviços e pessoal) quanto o controle do Estado sobre a economia (desregulamentando, principalmente, o setor financeiro e especulativo). </a:t>
            </a:r>
          </a:p>
          <a:p>
            <a:pPr algn="just"/>
            <a:r>
              <a:rPr lang="pt-BR" i="1" dirty="0" smtClean="0">
                <a:latin typeface="Times New Roman" pitchFamily="18" charset="0"/>
                <a:cs typeface="Times New Roman" pitchFamily="18" charset="0"/>
              </a:rPr>
              <a:t>	</a:t>
            </a:r>
            <a:r>
              <a:rPr lang="pt-BR" i="1" dirty="0" err="1" smtClean="0">
                <a:latin typeface="Times New Roman" pitchFamily="18" charset="0"/>
                <a:cs typeface="Times New Roman" pitchFamily="18" charset="0"/>
              </a:rPr>
              <a:t>Economic</a:t>
            </a:r>
            <a:r>
              <a:rPr lang="pt-BR" i="1" dirty="0" smtClean="0">
                <a:latin typeface="Times New Roman" pitchFamily="18" charset="0"/>
                <a:cs typeface="Times New Roman" pitchFamily="18" charset="0"/>
              </a:rPr>
              <a:t> </a:t>
            </a:r>
            <a:r>
              <a:rPr lang="pt-BR" i="1" dirty="0" err="1" smtClean="0">
                <a:latin typeface="Times New Roman" pitchFamily="18" charset="0"/>
                <a:cs typeface="Times New Roman" pitchFamily="18" charset="0"/>
              </a:rPr>
              <a:t>Analysis</a:t>
            </a:r>
            <a:r>
              <a:rPr lang="pt-BR" i="1" dirty="0" smtClean="0">
                <a:latin typeface="Times New Roman" pitchFamily="18" charset="0"/>
                <a:cs typeface="Times New Roman" pitchFamily="18" charset="0"/>
              </a:rPr>
              <a:t> </a:t>
            </a:r>
            <a:r>
              <a:rPr lang="pt-BR" i="1" dirty="0" err="1" smtClean="0">
                <a:latin typeface="Times New Roman" pitchFamily="18" charset="0"/>
                <a:cs typeface="Times New Roman" pitchFamily="18" charset="0"/>
              </a:rPr>
              <a:t>of</a:t>
            </a:r>
            <a:r>
              <a:rPr lang="pt-BR" i="1" dirty="0" smtClean="0">
                <a:latin typeface="Times New Roman" pitchFamily="18" charset="0"/>
                <a:cs typeface="Times New Roman" pitchFamily="18" charset="0"/>
              </a:rPr>
              <a:t> Law – </a:t>
            </a:r>
            <a:r>
              <a:rPr lang="pt-BR" i="1" dirty="0" err="1" smtClean="0">
                <a:latin typeface="Times New Roman" pitchFamily="18" charset="0"/>
                <a:cs typeface="Times New Roman" pitchFamily="18" charset="0"/>
              </a:rPr>
              <a:t>University</a:t>
            </a:r>
            <a:r>
              <a:rPr lang="pt-BR" i="1" dirty="0" smtClean="0">
                <a:latin typeface="Times New Roman" pitchFamily="18" charset="0"/>
                <a:cs typeface="Times New Roman" pitchFamily="18" charset="0"/>
              </a:rPr>
              <a:t> </a:t>
            </a:r>
            <a:r>
              <a:rPr lang="pt-BR" i="1" dirty="0" err="1" smtClean="0">
                <a:latin typeface="Times New Roman" pitchFamily="18" charset="0"/>
                <a:cs typeface="Times New Roman" pitchFamily="18" charset="0"/>
              </a:rPr>
              <a:t>of</a:t>
            </a:r>
            <a:r>
              <a:rPr lang="pt-BR" i="1" dirty="0" smtClean="0">
                <a:latin typeface="Times New Roman" pitchFamily="18" charset="0"/>
                <a:cs typeface="Times New Roman" pitchFamily="18" charset="0"/>
              </a:rPr>
              <a:t> Chicago - Ronald Coase (1960), e Richard Allen Posner (1973)  </a:t>
            </a:r>
            <a:r>
              <a:rPr lang="pt-BR" i="1" dirty="0" err="1" smtClean="0">
                <a:latin typeface="Times New Roman" pitchFamily="18" charset="0"/>
                <a:cs typeface="Times New Roman" pitchFamily="18" charset="0"/>
              </a:rPr>
              <a:t>University</a:t>
            </a:r>
            <a:r>
              <a:rPr lang="pt-BR" i="1" dirty="0" smtClean="0">
                <a:latin typeface="Times New Roman" pitchFamily="18" charset="0"/>
                <a:cs typeface="Times New Roman" pitchFamily="18" charset="0"/>
              </a:rPr>
              <a:t> </a:t>
            </a:r>
            <a:r>
              <a:rPr lang="pt-BR" i="1" dirty="0" err="1" smtClean="0">
                <a:latin typeface="Times New Roman" pitchFamily="18" charset="0"/>
                <a:cs typeface="Times New Roman" pitchFamily="18" charset="0"/>
              </a:rPr>
              <a:t>of</a:t>
            </a:r>
            <a:r>
              <a:rPr lang="pt-BR" i="1" dirty="0" smtClean="0">
                <a:latin typeface="Times New Roman" pitchFamily="18" charset="0"/>
                <a:cs typeface="Times New Roman" pitchFamily="18" charset="0"/>
              </a:rPr>
              <a:t> Yale - Guido </a:t>
            </a:r>
            <a:r>
              <a:rPr lang="pt-BR" i="1" dirty="0" err="1" smtClean="0">
                <a:latin typeface="Times New Roman" pitchFamily="18" charset="0"/>
                <a:cs typeface="Times New Roman" pitchFamily="18" charset="0"/>
              </a:rPr>
              <a:t>Calabresi</a:t>
            </a:r>
            <a:r>
              <a:rPr lang="pt-BR" i="1" dirty="0" smtClean="0">
                <a:latin typeface="Times New Roman" pitchFamily="18" charset="0"/>
                <a:cs typeface="Times New Roman" pitchFamily="18" charset="0"/>
              </a:rPr>
              <a:t> (1961) </a:t>
            </a:r>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139321"/>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pPr algn="just"/>
            <a:endParaRPr lang="pt-BR" dirty="0" smtClean="0"/>
          </a:p>
          <a:p>
            <a:pPr algn="just"/>
            <a:r>
              <a:rPr lang="pt-BR" dirty="0" smtClean="0"/>
              <a:t>	Nos anos 1980, o chamado </a:t>
            </a:r>
            <a:r>
              <a:rPr lang="pt-BR" b="1" dirty="0" smtClean="0"/>
              <a:t>receituário neoliberal passou a ser adotado por instituições financeiras internacionais (FMI, Banco Mundial), como condicionante para a liberação de empréstimos: para receber recursos os países deveriam privatizar empresas, diminuir barreiras comerciais, estabilizar a moeda e controlar a inflação, liberalizar a economia, cortar gastos sociais, diminuir a máquina administrativa entre outras medidas. Esse conjunto de determinações − conhecido como </a:t>
            </a:r>
            <a:r>
              <a:rPr lang="pt-BR" b="1" i="1" dirty="0" smtClean="0"/>
              <a:t>Consenso de Washington – ganhou ampla difusão, com destaque nos países latino-americanos </a:t>
            </a:r>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524315"/>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pPr algn="just"/>
            <a:endParaRPr lang="pt-BR" dirty="0" smtClean="0"/>
          </a:p>
          <a:p>
            <a:pPr algn="ctr"/>
            <a:r>
              <a:rPr lang="pt-BR" dirty="0" smtClean="0">
                <a:solidFill>
                  <a:srgbClr val="FF0000"/>
                </a:solidFill>
              </a:rPr>
              <a:t>	Resistência ao neoliberalismo</a:t>
            </a:r>
          </a:p>
          <a:p>
            <a:pPr algn="just"/>
            <a:r>
              <a:rPr lang="pt-BR" dirty="0" smtClean="0"/>
              <a:t>	Levante zapatista, em 1º de janeiro de 1994 (FUSER, 1995). Na data em que entrava em vigor o </a:t>
            </a:r>
            <a:r>
              <a:rPr lang="pt-BR" u="sng" dirty="0" smtClean="0"/>
              <a:t>NAFTA um grupo armado tomou cidades em um dos mais pobres estados mexicanos, Chiapas. O estopim para a revolta foi a alteração constitucional que o governo mexicano promoveu para poder ser aceito no NAFTA, a qual dava permissão para que as terras comunais pudessem ser negociadas (algo proibido como efeito da Revolução Mexicana, de 1910). </a:t>
            </a:r>
          </a:p>
          <a:p>
            <a:r>
              <a:rPr lang="pt-BR" dirty="0" smtClean="0"/>
              <a:t>Identificando-se como </a:t>
            </a:r>
            <a:r>
              <a:rPr lang="pt-BR" u="sng" dirty="0" smtClean="0"/>
              <a:t>Exército Zapatista de Libertação Nacional (EZLN), a guerrilha diferia da maioria dos movimentos armados que, desde os anos 1960, existiram na América Latina: não era um grupo marxista, nem defendia a tomada do Estado; ao contrário, os zapatistas evocavam valores indígenas de vida comunitária e exigiam respeito aos direitos das populações de origem maia, sem visar a tomada do poder político (FIGUEIREDO, 2006). </a:t>
            </a:r>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801314"/>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endParaRPr lang="pt-BR" b="1" dirty="0" smtClean="0">
              <a:latin typeface="Times New Roman" pitchFamily="18" charset="0"/>
              <a:cs typeface="Times New Roman" pitchFamily="18" charset="0"/>
            </a:endParaRPr>
          </a:p>
          <a:p>
            <a:pPr algn="just"/>
            <a:r>
              <a:rPr lang="pt-BR" dirty="0" smtClean="0"/>
              <a:t>	Em torno dos zapatistas, foi organizado, em 1996, o 1º Encontro da Humanidade Contra o Neoliberalismo, que reuniu um amplo leque de organizações e movimentos internacionais e é considerado a principal procedência da Ação Global dos Povos (AGP), rede de grupos antineoliberais que passaria a articular iniciativas, protestos e ações contra a globalização neoliberal (ANDREOTTI, 2009). </a:t>
            </a:r>
          </a:p>
          <a:p>
            <a:pPr algn="just"/>
            <a:r>
              <a:rPr lang="pt-BR" dirty="0" smtClean="0"/>
              <a:t>	Fórum Social Mundial (FSM), encontro que aconteceu pela primeira vez na cidade de Porto Alegre, em 2002, e que procurou congregar os inúmeros grupos vagamente associados como antiglobalização .</a:t>
            </a:r>
          </a:p>
          <a:p>
            <a:pPr algn="just"/>
            <a:r>
              <a:rPr lang="pt-BR" dirty="0" smtClean="0"/>
              <a:t>	</a:t>
            </a:r>
            <a:r>
              <a:rPr lang="pt-BR" dirty="0" err="1" smtClean="0">
                <a:solidFill>
                  <a:srgbClr val="FF0000"/>
                </a:solidFill>
              </a:rPr>
              <a:t>Altermundismo</a:t>
            </a:r>
            <a:r>
              <a:rPr lang="pt-BR" dirty="0" smtClean="0"/>
              <a:t> - O FSM foi apresentado como contraposição ao Fórum Econômico Mundial, que acontece anualmente em Davos, Suíça, reunindo autoridades dos países desenvolvidos, representantes de grandes corporações e de organizações internacionais</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41632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endParaRPr lang="pt-BR" b="1" dirty="0" smtClean="0">
              <a:latin typeface="Times New Roman" pitchFamily="18" charset="0"/>
              <a:cs typeface="Times New Roman" pitchFamily="18" charset="0"/>
            </a:endParaRPr>
          </a:p>
          <a:p>
            <a:pPr algn="just"/>
            <a:r>
              <a:rPr lang="pt-BR" dirty="0" smtClean="0">
                <a:solidFill>
                  <a:srgbClr val="FF0000"/>
                </a:solidFill>
                <a:latin typeface="Times New Roman" pitchFamily="18" charset="0"/>
                <a:cs typeface="Times New Roman" pitchFamily="18" charset="0"/>
              </a:rPr>
              <a:t>Em que pese a resistência global, ainda persiste a hegemonia neoliberal.</a:t>
            </a:r>
          </a:p>
          <a:p>
            <a:pPr algn="just"/>
            <a:r>
              <a:rPr lang="pt-BR" dirty="0" smtClean="0">
                <a:latin typeface="Times New Roman" pitchFamily="18" charset="0"/>
                <a:cs typeface="Times New Roman" pitchFamily="18" charset="0"/>
              </a:rPr>
              <a:t>	Ver ação do G8 – </a:t>
            </a:r>
            <a:r>
              <a:rPr lang="pt-BR" b="1" dirty="0" smtClean="0"/>
              <a:t>Estados Unidos, Reino Unido, França, Rússia, Itália, Alemanha, Japão e Canadá formaram um grupo que se reúne desde os anos 1970, para discutir e acordar questões da economia e política internacionais. A partir dos anos 2000, o G8 começou a convidar para suas reuniões países em desenvolvimento de maior expressão política e econômica como Brasil, Índia e México. </a:t>
            </a:r>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a:t>
            </a:r>
            <a:r>
              <a:rPr lang="pt-BR" dirty="0" err="1" smtClean="0">
                <a:latin typeface="Times New Roman" pitchFamily="18" charset="0"/>
                <a:cs typeface="Times New Roman" pitchFamily="18" charset="0"/>
              </a:rPr>
              <a:t>Zeitgeist</a:t>
            </a:r>
            <a:r>
              <a:rPr lang="pt-BR" dirty="0" smtClean="0">
                <a:latin typeface="Times New Roman" pitchFamily="18" charset="0"/>
                <a:cs typeface="Times New Roman" pitchFamily="18" charset="0"/>
              </a:rPr>
              <a:t>?????</a:t>
            </a:r>
          </a:p>
          <a:p>
            <a:pPr algn="just"/>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924425"/>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r>
              <a:rPr lang="pt-BR" b="1" dirty="0" smtClean="0">
                <a:latin typeface="Times New Roman" pitchFamily="18" charset="0"/>
                <a:cs typeface="Times New Roman" pitchFamily="18" charset="0"/>
              </a:rPr>
              <a:t>	</a:t>
            </a:r>
          </a:p>
          <a:p>
            <a:r>
              <a:rPr lang="pt-BR" b="1" dirty="0" smtClean="0">
                <a:latin typeface="Times New Roman" pitchFamily="18" charset="0"/>
                <a:cs typeface="Times New Roman" pitchFamily="18" charset="0"/>
              </a:rPr>
              <a:t>		</a:t>
            </a:r>
            <a:r>
              <a:rPr lang="pt-BR" b="1" dirty="0" smtClean="0">
                <a:solidFill>
                  <a:srgbClr val="FF0000"/>
                </a:solidFill>
                <a:latin typeface="Times New Roman" pitchFamily="18" charset="0"/>
                <a:cs typeface="Times New Roman" pitchFamily="18" charset="0"/>
              </a:rPr>
              <a:t>Os Direitos Humanos</a:t>
            </a:r>
          </a:p>
          <a:p>
            <a:pPr algn="just"/>
            <a:r>
              <a:rPr lang="pt-BR" dirty="0" smtClean="0"/>
              <a:t>	 </a:t>
            </a:r>
            <a:r>
              <a:rPr lang="pt-BR" sz="1600" dirty="0" smtClean="0">
                <a:latin typeface="Times New Roman" pitchFamily="18" charset="0"/>
                <a:cs typeface="Times New Roman" pitchFamily="18" charset="0"/>
              </a:rPr>
              <a:t>Declaração de Independência dos Estados Unidos, de 1776, e a Declaração dos Direitos do Homem e do Cidadão, de 1789 (HUNT, 2009) </a:t>
            </a:r>
          </a:p>
          <a:p>
            <a:pPr algn="just"/>
            <a:endParaRPr lang="pt-BR" sz="1600" dirty="0" smtClean="0">
              <a:latin typeface="Times New Roman" pitchFamily="18" charset="0"/>
              <a:cs typeface="Times New Roman" pitchFamily="18" charset="0"/>
            </a:endParaRPr>
          </a:p>
          <a:p>
            <a:pPr algn="just"/>
            <a:r>
              <a:rPr lang="pt-BR" sz="1600" dirty="0" smtClean="0">
                <a:latin typeface="Times New Roman" pitchFamily="18" charset="0"/>
                <a:cs typeface="Times New Roman" pitchFamily="18" charset="0"/>
              </a:rPr>
              <a:t>	Em 1945, o impacto provocado pela incrível violência da Segunda Guerra Mundial havia marcado a vida de populações inteiras, principalmente da Europa e da Ásia. Dos estimados cinquenta milhões de mortos no conflito, cerca de 12 milhões foram assassinados em campos de concentração.</a:t>
            </a:r>
          </a:p>
          <a:p>
            <a:pPr algn="just"/>
            <a:endParaRPr lang="pt-BR" sz="1600" dirty="0" smtClean="0">
              <a:solidFill>
                <a:srgbClr val="FF0000"/>
              </a:solidFill>
              <a:latin typeface="Times New Roman" pitchFamily="18" charset="0"/>
              <a:cs typeface="Times New Roman" pitchFamily="18" charset="0"/>
            </a:endParaRPr>
          </a:p>
          <a:p>
            <a:pPr algn="just"/>
            <a:r>
              <a:rPr lang="pt-BR" sz="1600" dirty="0" smtClean="0">
                <a:latin typeface="Times New Roman" pitchFamily="18" charset="0"/>
                <a:cs typeface="Times New Roman" pitchFamily="18" charset="0"/>
              </a:rPr>
              <a:t>	A Carta de São Francisco (BRASIL, 1945), que instituiu a </a:t>
            </a:r>
            <a:r>
              <a:rPr lang="pt-BR" sz="1600" dirty="0" smtClean="0">
                <a:solidFill>
                  <a:srgbClr val="FF0000"/>
                </a:solidFill>
                <a:latin typeface="Times New Roman" pitchFamily="18" charset="0"/>
                <a:cs typeface="Times New Roman" pitchFamily="18" charset="0"/>
              </a:rPr>
              <a:t>ONU,</a:t>
            </a:r>
            <a:r>
              <a:rPr lang="pt-BR" sz="1600" dirty="0" smtClean="0">
                <a:latin typeface="Times New Roman" pitchFamily="18" charset="0"/>
                <a:cs typeface="Times New Roman" pitchFamily="18" charset="0"/>
              </a:rPr>
              <a:t> já em seu artigo 1º (item 3) dizia ser um dos seus objetivos fazer respeitar “</a:t>
            </a:r>
            <a:r>
              <a:rPr lang="pt-BR" sz="1600" dirty="0" smtClean="0">
                <a:solidFill>
                  <a:srgbClr val="FF0000"/>
                </a:solidFill>
                <a:latin typeface="Times New Roman" pitchFamily="18" charset="0"/>
                <a:cs typeface="Times New Roman" pitchFamily="18" charset="0"/>
              </a:rPr>
              <a:t>os direitos humanos e as liberdades fundamentais de todos, sem fazer distinção por motivos de raça, sexo, idioma ou religião”</a:t>
            </a:r>
            <a:r>
              <a:rPr lang="pt-BR" sz="1600" dirty="0" smtClean="0">
                <a:latin typeface="Times New Roman" pitchFamily="18" charset="0"/>
                <a:cs typeface="Times New Roman" pitchFamily="18" charset="0"/>
              </a:rPr>
              <a:t>, disposição reafirmada no artigo 55 e que motivou, para além da Carta, a elaboração de um documento dedicado exclusivamente aos direitos humanos. Trata-se da </a:t>
            </a:r>
            <a:r>
              <a:rPr lang="pt-BR" sz="1600" dirty="0" smtClean="0">
                <a:solidFill>
                  <a:srgbClr val="FF0000"/>
                </a:solidFill>
                <a:latin typeface="Times New Roman" pitchFamily="18" charset="0"/>
                <a:cs typeface="Times New Roman" pitchFamily="18" charset="0"/>
              </a:rPr>
              <a:t>Declaração Universal dos Direitos Humanos (DUDH), proclamada pela Assembleia Geral da ONU em dezembro de 1948.</a:t>
            </a:r>
            <a:r>
              <a:rPr lang="pt-BR" sz="1600" dirty="0" smtClean="0">
                <a:latin typeface="Times New Roman" pitchFamily="18" charset="0"/>
                <a:cs typeface="Times New Roman" pitchFamily="18" charset="0"/>
              </a:rPr>
              <a:t> A Declaração afirmava que todos os “membros da família humana” eram dotados de “direitos iguais e inalienáveis” (DUDH, Preâmbulo) que deveriam ser observados e protegidos para que o objetivo de manter a paz internacional fosse alcançado.</a:t>
            </a:r>
            <a:endParaRPr lang="pt-BR" sz="1600"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847755"/>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pPr algn="just"/>
            <a:endParaRPr lang="pt-BR" sz="1600" dirty="0" smtClean="0">
              <a:latin typeface="Times New Roman" pitchFamily="18" charset="0"/>
              <a:cs typeface="Times New Roman" pitchFamily="18" charset="0"/>
            </a:endParaRPr>
          </a:p>
          <a:p>
            <a:pPr algn="just"/>
            <a:r>
              <a:rPr lang="pt-BR" sz="1600" dirty="0" smtClean="0">
                <a:latin typeface="Times New Roman" pitchFamily="18" charset="0"/>
                <a:cs typeface="Times New Roman" pitchFamily="18" charset="0"/>
              </a:rPr>
              <a:t>	Direitos considerados naturais a todos eram basicamente o direito à vida, à propriedade privada, à liberdade de culto (fé religiosa), à liberdade de expressão de opiniões, à liberdade de participação política. Esse conjunto de direitos ficou conhecido como </a:t>
            </a:r>
            <a:r>
              <a:rPr lang="pt-BR" sz="1600" b="1" dirty="0" smtClean="0">
                <a:solidFill>
                  <a:srgbClr val="FF0000"/>
                </a:solidFill>
                <a:latin typeface="Times New Roman" pitchFamily="18" charset="0"/>
                <a:cs typeface="Times New Roman" pitchFamily="18" charset="0"/>
              </a:rPr>
              <a:t>direitos de primeira geração. </a:t>
            </a:r>
            <a:r>
              <a:rPr lang="pt-BR" sz="1600" b="1" dirty="0" smtClean="0">
                <a:latin typeface="Times New Roman" pitchFamily="18" charset="0"/>
                <a:cs typeface="Times New Roman" pitchFamily="18" charset="0"/>
              </a:rPr>
              <a:t>A segunda onda importante de expansão dos direitos veio com a Declaração da ONU de 1948, quando foram incluídos os chamados direitos econômicos, sociais e culturais (os </a:t>
            </a:r>
            <a:r>
              <a:rPr lang="pt-BR" sz="1600" b="1" dirty="0" smtClean="0">
                <a:solidFill>
                  <a:srgbClr val="FF0000"/>
                </a:solidFill>
                <a:latin typeface="Times New Roman" pitchFamily="18" charset="0"/>
                <a:cs typeface="Times New Roman" pitchFamily="18" charset="0"/>
              </a:rPr>
              <a:t>direitos de segunda geração</a:t>
            </a:r>
            <a:r>
              <a:rPr lang="pt-BR" sz="1600" b="1" dirty="0" smtClean="0">
                <a:latin typeface="Times New Roman" pitchFamily="18" charset="0"/>
                <a:cs typeface="Times New Roman" pitchFamily="18" charset="0"/>
              </a:rPr>
              <a:t>): direito à educação, à seguridade social, a condições materiais mínimas para o bem-estar de si e da família, garantias trabalhistas, acesso a bens culturais.</a:t>
            </a:r>
          </a:p>
          <a:p>
            <a:pPr algn="just"/>
            <a:r>
              <a:rPr lang="pt-BR" sz="1600" b="1" dirty="0" smtClean="0">
                <a:latin typeface="Times New Roman" pitchFamily="18" charset="0"/>
                <a:cs typeface="Times New Roman" pitchFamily="18" charset="0"/>
              </a:rPr>
              <a:t>	</a:t>
            </a:r>
          </a:p>
          <a:p>
            <a:pPr algn="just"/>
            <a:r>
              <a:rPr lang="pt-BR" sz="1600" b="1" dirty="0" smtClean="0">
                <a:solidFill>
                  <a:srgbClr val="FF0000"/>
                </a:solidFill>
                <a:latin typeface="Times New Roman" pitchFamily="18" charset="0"/>
                <a:cs typeface="Times New Roman" pitchFamily="18" charset="0"/>
              </a:rPr>
              <a:t>	Direitos de terceira geração </a:t>
            </a:r>
            <a:r>
              <a:rPr lang="pt-BR" sz="1600" b="1" dirty="0" smtClean="0">
                <a:latin typeface="Times New Roman" pitchFamily="18" charset="0"/>
                <a:cs typeface="Times New Roman" pitchFamily="18" charset="0"/>
              </a:rPr>
              <a:t>(solidariedade ou fraternidade) difusos como meio ambiente.</a:t>
            </a:r>
          </a:p>
          <a:p>
            <a:r>
              <a:rPr lang="pt-BR" sz="1600" b="1" dirty="0" smtClean="0">
                <a:latin typeface="Times New Roman" pitchFamily="18" charset="0"/>
                <a:cs typeface="Times New Roman" pitchFamily="18" charset="0"/>
              </a:rPr>
              <a:t>	</a:t>
            </a:r>
          </a:p>
          <a:p>
            <a:r>
              <a:rPr lang="pt-BR" sz="1600" b="1" dirty="0" smtClean="0">
                <a:solidFill>
                  <a:srgbClr val="FF0000"/>
                </a:solidFill>
                <a:latin typeface="Times New Roman" pitchFamily="18" charset="0"/>
                <a:cs typeface="Times New Roman" pitchFamily="18" charset="0"/>
              </a:rPr>
              <a:t>	Direitos de quarta geração</a:t>
            </a:r>
            <a:r>
              <a:rPr lang="pt-BR" sz="1600" dirty="0" smtClean="0">
                <a:latin typeface="Times New Roman" pitchFamily="18" charset="0"/>
                <a:cs typeface="Times New Roman" pitchFamily="18" charset="0"/>
              </a:rPr>
              <a:t> defendidos por autores como Paulo </a:t>
            </a:r>
            <a:r>
              <a:rPr lang="pt-BR" sz="1600" dirty="0" err="1" smtClean="0">
                <a:latin typeface="Times New Roman" pitchFamily="18" charset="0"/>
                <a:cs typeface="Times New Roman" pitchFamily="18" charset="0"/>
              </a:rPr>
              <a:t>Bonavides</a:t>
            </a:r>
            <a:r>
              <a:rPr lang="pt-BR" sz="1600" dirty="0" smtClean="0">
                <a:latin typeface="Times New Roman" pitchFamily="18" charset="0"/>
                <a:cs typeface="Times New Roman" pitchFamily="18" charset="0"/>
              </a:rPr>
              <a:t>, Celso Ribeiro Bastos, André Ramos Tavares e Norberto </a:t>
            </a:r>
            <a:r>
              <a:rPr lang="pt-BR" sz="1600" dirty="0" err="1" smtClean="0">
                <a:latin typeface="Times New Roman" pitchFamily="18" charset="0"/>
                <a:cs typeface="Times New Roman" pitchFamily="18" charset="0"/>
              </a:rPr>
              <a:t>Bobbio</a:t>
            </a:r>
            <a:r>
              <a:rPr lang="pt-BR" sz="1600" dirty="0" smtClean="0">
                <a:latin typeface="Times New Roman" pitchFamily="18" charset="0"/>
                <a:cs typeface="Times New Roman" pitchFamily="18" charset="0"/>
              </a:rPr>
              <a:t>. Paulo </a:t>
            </a:r>
            <a:r>
              <a:rPr lang="pt-BR" sz="1600" dirty="0" err="1" smtClean="0">
                <a:latin typeface="Times New Roman" pitchFamily="18" charset="0"/>
                <a:cs typeface="Times New Roman" pitchFamily="18" charset="0"/>
              </a:rPr>
              <a:t>Bonavides</a:t>
            </a:r>
            <a:r>
              <a:rPr lang="pt-BR" sz="1600" dirty="0" smtClean="0">
                <a:latin typeface="Times New Roman" pitchFamily="18" charset="0"/>
                <a:cs typeface="Times New Roman" pitchFamily="18" charset="0"/>
              </a:rPr>
              <a:t> ensina:</a:t>
            </a:r>
          </a:p>
          <a:p>
            <a:pPr algn="just"/>
            <a:r>
              <a:rPr lang="pt-BR" sz="1600" dirty="0" smtClean="0">
                <a:latin typeface="Times New Roman" pitchFamily="18" charset="0"/>
                <a:cs typeface="Times New Roman" pitchFamily="18" charset="0"/>
              </a:rPr>
              <a:t>	“São direitos de quarta geração o direito à democracia, o direito à informação e o direito ao pluralismo. Deles depende a concretização da sociedade aberta para o futuro, em sua dimensão de máxima universalidade, para a qual parece o mundo inclinar-se no plano de todas as relações de convivência”</a:t>
            </a:r>
          </a:p>
          <a:p>
            <a:endParaRPr lang="pt-BR" sz="1600" dirty="0" smtClean="0">
              <a:latin typeface="Times New Roman" pitchFamily="18" charset="0"/>
              <a:cs typeface="Times New Roman" pitchFamily="18" charset="0"/>
            </a:endParaRPr>
          </a:p>
          <a:p>
            <a:r>
              <a:rPr lang="pt-BR" sz="1200" dirty="0" smtClean="0">
                <a:solidFill>
                  <a:prstClr val="black"/>
                </a:solidFill>
              </a:rPr>
              <a:t>BONAVIDES, Paulo. </a:t>
            </a:r>
            <a:r>
              <a:rPr lang="pt-BR" sz="1200" b="1" dirty="0" smtClean="0">
                <a:solidFill>
                  <a:prstClr val="black"/>
                </a:solidFill>
              </a:rPr>
              <a:t>Curso de direito constitucional</a:t>
            </a:r>
            <a:r>
              <a:rPr lang="pt-BR" sz="1200" dirty="0" smtClean="0">
                <a:solidFill>
                  <a:prstClr val="black"/>
                </a:solidFill>
              </a:rPr>
              <a:t>. 18. ed. São Paulo: Malheiros, 2006, p. 571</a:t>
            </a:r>
            <a:endParaRPr lang="pt-BR" sz="1200" dirty="0" smtClean="0">
              <a:latin typeface="Times New Roman" pitchFamily="18" charset="0"/>
              <a:cs typeface="Times New Roman" pitchFamily="18" charset="0"/>
            </a:endParaRPr>
          </a:p>
          <a:p>
            <a:endParaRPr lang="pt-BR" sz="1600" dirty="0" smtClean="0">
              <a:latin typeface="Times New Roman" pitchFamily="18" charset="0"/>
              <a:cs typeface="Times New Roman" pitchFamily="18" charset="0"/>
            </a:endParaRPr>
          </a:p>
          <a:p>
            <a:endParaRPr lang="pt-BR" sz="1600" dirty="0" smtClean="0">
              <a:latin typeface="Times New Roman" pitchFamily="18" charset="0"/>
              <a:cs typeface="Times New Roman" pitchFamily="18" charset="0"/>
            </a:endParaRPr>
          </a:p>
          <a:p>
            <a:pPr algn="just"/>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801314"/>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1 – A Emergência das Relações Internacionais:</a:t>
            </a:r>
            <a:endParaRPr lang="pt-BR" dirty="0" smtClean="0">
              <a:latin typeface="Times New Roman" pitchFamily="18" charset="0"/>
              <a:cs typeface="Times New Roman" pitchFamily="18" charset="0"/>
            </a:endParaRPr>
          </a:p>
          <a:p>
            <a:r>
              <a:rPr lang="pt-BR" dirty="0" smtClean="0">
                <a:latin typeface="Times New Roman" pitchFamily="18" charset="0"/>
                <a:cs typeface="Times New Roman" pitchFamily="18" charset="0"/>
              </a:rPr>
              <a:t>	Dois Mapas e um Processo Histórico;</a:t>
            </a:r>
          </a:p>
          <a:p>
            <a:endParaRPr lang="pt-BR" dirty="0" smtClean="0"/>
          </a:p>
          <a:p>
            <a:pPr fontAlgn="auto">
              <a:spcAft>
                <a:spcPts val="0"/>
              </a:spcAft>
              <a:defRPr/>
            </a:pPr>
            <a:r>
              <a:rPr lang="pt-BR" b="1" u="sng" dirty="0" smtClean="0">
                <a:latin typeface="Times New Roman" pitchFamily="18" charset="0"/>
                <a:cs typeface="Times New Roman" pitchFamily="18" charset="0"/>
              </a:rPr>
              <a:t>Sociedade Internacional de Estados rege-se pelo Direito Internacional Público - DIP</a:t>
            </a:r>
          </a:p>
          <a:p>
            <a:pPr fontAlgn="auto">
              <a:spcAft>
                <a:spcPts val="0"/>
              </a:spcAft>
              <a:defRPr/>
            </a:pPr>
            <a:r>
              <a:rPr lang="pt-BR" u="sng" dirty="0" smtClean="0">
                <a:latin typeface="Times New Roman" pitchFamily="18" charset="0"/>
                <a:cs typeface="Times New Roman" pitchFamily="18" charset="0"/>
              </a:rPr>
              <a:t>Entes Internacionais</a:t>
            </a:r>
            <a:r>
              <a:rPr lang="pt-BR" dirty="0" smtClean="0">
                <a:latin typeface="Times New Roman" pitchFamily="18" charset="0"/>
                <a:cs typeface="Times New Roman" pitchFamily="18" charset="0"/>
              </a:rPr>
              <a:t>	- Interesses</a:t>
            </a:r>
          </a:p>
          <a:p>
            <a:pPr fontAlgn="auto">
              <a:spcAft>
                <a:spcPts val="0"/>
              </a:spcAft>
              <a:buFont typeface="Arial" pitchFamily="34" charset="0"/>
              <a:buNone/>
              <a:defRPr/>
            </a:pPr>
            <a:r>
              <a:rPr lang="pt-BR" dirty="0" smtClean="0">
                <a:latin typeface="Times New Roman" pitchFamily="18" charset="0"/>
                <a:cs typeface="Times New Roman" pitchFamily="18" charset="0"/>
              </a:rPr>
              <a:t> 			- Atores</a:t>
            </a:r>
          </a:p>
          <a:p>
            <a:pPr fontAlgn="auto">
              <a:spcAft>
                <a:spcPts val="0"/>
              </a:spcAft>
              <a:buFont typeface="Arial" pitchFamily="34" charset="0"/>
              <a:buNone/>
              <a:defRPr/>
            </a:pPr>
            <a:r>
              <a:rPr lang="pt-BR" dirty="0" smtClean="0">
                <a:latin typeface="Times New Roman" pitchFamily="18" charset="0"/>
                <a:cs typeface="Times New Roman" pitchFamily="18" charset="0"/>
              </a:rPr>
              <a:t>			- Costumes</a:t>
            </a:r>
          </a:p>
          <a:p>
            <a:pPr fontAlgn="auto">
              <a:spcAft>
                <a:spcPts val="0"/>
              </a:spcAft>
              <a:buFont typeface="Arial" pitchFamily="34" charset="0"/>
              <a:buNone/>
              <a:defRPr/>
            </a:pPr>
            <a:r>
              <a:rPr lang="pt-BR" dirty="0" smtClean="0">
                <a:latin typeface="Times New Roman" pitchFamily="18" charset="0"/>
                <a:cs typeface="Times New Roman" pitchFamily="18" charset="0"/>
              </a:rPr>
              <a:t>			- Tratados</a:t>
            </a:r>
          </a:p>
          <a:p>
            <a:pPr fontAlgn="auto">
              <a:spcAft>
                <a:spcPts val="0"/>
              </a:spcAft>
              <a:buFont typeface="Arial" pitchFamily="34" charset="0"/>
              <a:buNone/>
              <a:defRPr/>
            </a:pPr>
            <a:r>
              <a:rPr lang="pt-BR" dirty="0" smtClean="0">
                <a:latin typeface="Times New Roman" pitchFamily="18" charset="0"/>
                <a:cs typeface="Times New Roman" pitchFamily="18" charset="0"/>
              </a:rPr>
              <a:t>			-Território</a:t>
            </a:r>
          </a:p>
          <a:p>
            <a:pPr fontAlgn="auto">
              <a:spcAft>
                <a:spcPts val="0"/>
              </a:spcAft>
              <a:buFont typeface="Arial" pitchFamily="34" charset="0"/>
              <a:buNone/>
              <a:defRPr/>
            </a:pPr>
            <a:r>
              <a:rPr lang="pt-BR" dirty="0" smtClean="0">
                <a:latin typeface="Times New Roman" pitchFamily="18" charset="0"/>
                <a:cs typeface="Times New Roman" pitchFamily="18" charset="0"/>
              </a:rPr>
              <a:t> </a:t>
            </a:r>
          </a:p>
          <a:p>
            <a:pPr fontAlgn="auto">
              <a:spcAft>
                <a:spcPts val="0"/>
              </a:spcAft>
              <a:defRPr/>
            </a:pPr>
            <a:r>
              <a:rPr lang="pt-BR" u="sng" dirty="0" smtClean="0">
                <a:latin typeface="Times New Roman" pitchFamily="18" charset="0"/>
                <a:cs typeface="Times New Roman" pitchFamily="18" charset="0"/>
              </a:rPr>
              <a:t>Diferença entre comunidade e Sociedade</a:t>
            </a:r>
            <a:endParaRPr lang="pt-BR" dirty="0" smtClean="0">
              <a:latin typeface="Times New Roman" pitchFamily="18" charset="0"/>
              <a:cs typeface="Times New Roman" pitchFamily="18" charset="0"/>
            </a:endParaRPr>
          </a:p>
          <a:p>
            <a:pPr fontAlgn="auto">
              <a:spcAft>
                <a:spcPts val="0"/>
              </a:spcAft>
              <a:buFont typeface="Arial" pitchFamily="34" charset="0"/>
              <a:buNone/>
              <a:defRPr/>
            </a:pPr>
            <a:r>
              <a:rPr lang="pt-BR" dirty="0" smtClean="0">
                <a:latin typeface="Times New Roman" pitchFamily="18" charset="0"/>
                <a:cs typeface="Times New Roman" pitchFamily="18" charset="0"/>
              </a:rPr>
              <a:t>	Sociedade é a união de um grupo de pessoas que se junta para atuar em prol do bem comum. </a:t>
            </a:r>
          </a:p>
          <a:p>
            <a:pPr fontAlgn="auto">
              <a:spcAft>
                <a:spcPts val="0"/>
              </a:spcAft>
              <a:buFont typeface="Arial" pitchFamily="34" charset="0"/>
              <a:buNone/>
              <a:defRPr/>
            </a:pPr>
            <a:endParaRPr lang="pt-BR" dirty="0" smtClean="0">
              <a:latin typeface="Times New Roman" pitchFamily="18" charset="0"/>
              <a:cs typeface="Times New Roman" pitchFamily="18" charset="0"/>
            </a:endParaRPr>
          </a:p>
          <a:p>
            <a:pPr fontAlgn="auto">
              <a:spcAft>
                <a:spcPts val="0"/>
              </a:spcAft>
              <a:defRPr/>
            </a:pPr>
            <a:r>
              <a:rPr lang="pt-BR" u="sng" dirty="0" smtClean="0">
                <a:latin typeface="Times New Roman" pitchFamily="18" charset="0"/>
                <a:cs typeface="Times New Roman" pitchFamily="18" charset="0"/>
              </a:rPr>
              <a:t>Duas Correntes para a existência da Sociedade Internacional de Estados:</a:t>
            </a:r>
            <a:endParaRPr lang="pt-BR" dirty="0" smtClean="0">
              <a:latin typeface="Times New Roman" pitchFamily="18" charset="0"/>
              <a:cs typeface="Times New Roman" pitchFamily="18" charset="0"/>
            </a:endParaRPr>
          </a:p>
          <a:p>
            <a:pPr fontAlgn="auto">
              <a:spcAft>
                <a:spcPts val="0"/>
              </a:spcAft>
              <a:buFont typeface="Arial" pitchFamily="34" charset="0"/>
              <a:buNone/>
              <a:defRPr/>
            </a:pPr>
            <a:r>
              <a:rPr lang="pt-BR" dirty="0" smtClean="0">
                <a:latin typeface="Times New Roman" pitchFamily="18" charset="0"/>
                <a:cs typeface="Times New Roman" pitchFamily="18" charset="0"/>
              </a:rPr>
              <a:t>	a) Positivista (Eavagliere) - contrato</a:t>
            </a:r>
          </a:p>
          <a:p>
            <a:pPr fontAlgn="auto">
              <a:spcAft>
                <a:spcPts val="0"/>
              </a:spcAft>
              <a:buFont typeface="Arial" pitchFamily="34" charset="0"/>
              <a:buNone/>
              <a:defRPr/>
            </a:pPr>
            <a:r>
              <a:rPr lang="pt-BR" dirty="0" smtClean="0">
                <a:latin typeface="Times New Roman" pitchFamily="18" charset="0"/>
                <a:cs typeface="Times New Roman" pitchFamily="18" charset="0"/>
              </a:rPr>
              <a:t>	b) Jusnaturalista (Del Vecchio) natureza. </a:t>
            </a:r>
            <a:endParaRPr lang="pt-B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447645"/>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endParaRPr lang="pt-BR" b="1" dirty="0" smtClean="0">
              <a:latin typeface="Times New Roman" pitchFamily="18" charset="0"/>
              <a:cs typeface="Times New Roman" pitchFamily="18" charset="0"/>
            </a:endParaRPr>
          </a:p>
          <a:p>
            <a:pPr algn="just"/>
            <a:r>
              <a:rPr lang="pt-BR" dirty="0" smtClean="0"/>
              <a:t>	</a:t>
            </a:r>
            <a:r>
              <a:rPr lang="pt-BR" sz="1600" dirty="0" smtClean="0">
                <a:latin typeface="Times New Roman" pitchFamily="18" charset="0"/>
                <a:cs typeface="Times New Roman" pitchFamily="18" charset="0"/>
              </a:rPr>
              <a:t>A </a:t>
            </a:r>
            <a:r>
              <a:rPr lang="pt-BR" sz="1600" dirty="0" smtClean="0">
                <a:solidFill>
                  <a:srgbClr val="FF0000"/>
                </a:solidFill>
                <a:latin typeface="Times New Roman" pitchFamily="18" charset="0"/>
                <a:cs typeface="Times New Roman" pitchFamily="18" charset="0"/>
              </a:rPr>
              <a:t>ONU se </a:t>
            </a:r>
            <a:r>
              <a:rPr lang="pt-BR" sz="1600" dirty="0" err="1" smtClean="0">
                <a:solidFill>
                  <a:srgbClr val="FF0000"/>
                </a:solidFill>
                <a:latin typeface="Times New Roman" pitchFamily="18" charset="0"/>
                <a:cs typeface="Times New Roman" pitchFamily="18" charset="0"/>
              </a:rPr>
              <a:t>propôe</a:t>
            </a:r>
            <a:r>
              <a:rPr lang="pt-BR" sz="1600" dirty="0" smtClean="0">
                <a:solidFill>
                  <a:srgbClr val="FF0000"/>
                </a:solidFill>
                <a:latin typeface="Times New Roman" pitchFamily="18" charset="0"/>
                <a:cs typeface="Times New Roman" pitchFamily="18" charset="0"/>
              </a:rPr>
              <a:t> a acompanhar e verificar denúncias de violações aos direitos humanos </a:t>
            </a:r>
            <a:r>
              <a:rPr lang="pt-BR" sz="1600" dirty="0" smtClean="0">
                <a:latin typeface="Times New Roman" pitchFamily="18" charset="0"/>
                <a:cs typeface="Times New Roman" pitchFamily="18" charset="0"/>
              </a:rPr>
              <a:t>em países com regimes autoritários e de exceção (como as ditaduras argentina e chilena e o </a:t>
            </a:r>
            <a:r>
              <a:rPr lang="pt-BR" sz="1600" i="1" dirty="0" smtClean="0">
                <a:latin typeface="Times New Roman" pitchFamily="18" charset="0"/>
                <a:cs typeface="Times New Roman" pitchFamily="18" charset="0"/>
              </a:rPr>
              <a:t>apartheid sul-africano) ou em guerra civil (como na Guatemala e em El Salvador).</a:t>
            </a:r>
          </a:p>
          <a:p>
            <a:pPr algn="just"/>
            <a:r>
              <a:rPr lang="pt-BR" sz="1600" dirty="0" smtClean="0">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Em </a:t>
            </a:r>
            <a:r>
              <a:rPr lang="pt-BR" sz="1600" dirty="0" smtClean="0">
                <a:solidFill>
                  <a:srgbClr val="FF0000"/>
                </a:solidFill>
                <a:latin typeface="Times New Roman" pitchFamily="18" charset="0"/>
                <a:cs typeface="Times New Roman" pitchFamily="18" charset="0"/>
              </a:rPr>
              <a:t>1993, Viena abrigou a Conferência Mundial sobre os Direitos Humanos </a:t>
            </a:r>
            <a:r>
              <a:rPr lang="pt-BR" sz="1600" dirty="0" smtClean="0">
                <a:latin typeface="Times New Roman" pitchFamily="18" charset="0"/>
                <a:cs typeface="Times New Roman" pitchFamily="18" charset="0"/>
              </a:rPr>
              <a:t>que afirmou a universalidade dos direitos humanos, a inclusão do </a:t>
            </a:r>
            <a:r>
              <a:rPr lang="pt-BR" sz="1600" dirty="0" smtClean="0">
                <a:solidFill>
                  <a:srgbClr val="FF0000"/>
                </a:solidFill>
                <a:latin typeface="Times New Roman" pitchFamily="18" charset="0"/>
                <a:cs typeface="Times New Roman" pitchFamily="18" charset="0"/>
              </a:rPr>
              <a:t>direito ao desenvolvimento como um dos direitos humanos, o reconhecimento das ONGs </a:t>
            </a:r>
            <a:r>
              <a:rPr lang="pt-BR" sz="1600" dirty="0" smtClean="0">
                <a:latin typeface="Times New Roman" pitchFamily="18" charset="0"/>
                <a:cs typeface="Times New Roman" pitchFamily="18" charset="0"/>
              </a:rPr>
              <a:t>como agentes de defesa dos direitos humanos e a relação direta entre direitos humanos e democracia (RODRIGUES, 2009; ALVES, 2001; HELLER, 1994).</a:t>
            </a:r>
            <a:endParaRPr lang="pt-BR" sz="1600" i="1" dirty="0" smtClean="0">
              <a:latin typeface="Times New Roman" pitchFamily="18" charset="0"/>
              <a:cs typeface="Times New Roman" pitchFamily="18" charset="0"/>
            </a:endParaRPr>
          </a:p>
          <a:p>
            <a:pPr algn="just"/>
            <a:endParaRPr lang="pt-BR" sz="1600" i="1" dirty="0" smtClean="0">
              <a:latin typeface="Times New Roman" pitchFamily="18" charset="0"/>
              <a:cs typeface="Times New Roman" pitchFamily="18" charset="0"/>
            </a:endParaRPr>
          </a:p>
          <a:p>
            <a:pPr algn="just"/>
            <a:r>
              <a:rPr lang="pt-BR" sz="1600" i="1" dirty="0" smtClean="0">
                <a:latin typeface="Times New Roman" pitchFamily="18" charset="0"/>
                <a:cs typeface="Times New Roman" pitchFamily="18" charset="0"/>
              </a:rPr>
              <a:t>	Em 1993, criado o Alto Comissariado para os Direitos Humanos;</a:t>
            </a:r>
          </a:p>
          <a:p>
            <a:pPr algn="just"/>
            <a:r>
              <a:rPr lang="pt-BR" sz="1600" i="1" dirty="0" smtClean="0">
                <a:latin typeface="Times New Roman" pitchFamily="18" charset="0"/>
                <a:cs typeface="Times New Roman" pitchFamily="18" charset="0"/>
              </a:rPr>
              <a:t>	</a:t>
            </a:r>
          </a:p>
          <a:p>
            <a:pPr algn="just"/>
            <a:r>
              <a:rPr lang="pt-BR" sz="1600" i="1" dirty="0" smtClean="0">
                <a:latin typeface="Times New Roman" pitchFamily="18" charset="0"/>
                <a:cs typeface="Times New Roman" pitchFamily="18" charset="0"/>
              </a:rPr>
              <a:t>	Em 1998, criado o Tribunal Penal Internacional – Haia; (crimes contra a humanidade: guerra, genocídio, graves violações aos direitos humanos e crimes de agressão). Passou a funcionar em 2002.</a:t>
            </a:r>
          </a:p>
          <a:p>
            <a:r>
              <a:rPr lang="pt-BR" sz="1600" b="1" dirty="0" smtClean="0">
                <a:solidFill>
                  <a:srgbClr val="FF0000"/>
                </a:solidFill>
                <a:latin typeface="Times New Roman" pitchFamily="18" charset="0"/>
                <a:cs typeface="Times New Roman" pitchFamily="18" charset="0"/>
              </a:rPr>
              <a:t>	Migrações Internacionais</a:t>
            </a:r>
          </a:p>
          <a:p>
            <a:pPr algn="just"/>
            <a:r>
              <a:rPr lang="pt-BR" sz="1600" b="1" dirty="0" smtClean="0">
                <a:solidFill>
                  <a:srgbClr val="FF0000"/>
                </a:solidFill>
                <a:latin typeface="Times New Roman" pitchFamily="18" charset="0"/>
                <a:cs typeface="Times New Roman" pitchFamily="18" charset="0"/>
              </a:rPr>
              <a:t>	Problema importante quanto aos Direitos Humanos é o dos exilados ambientais, dos refugiados internacionais.</a:t>
            </a:r>
            <a:endParaRPr lang="pt-BR" sz="1600" i="1" dirty="0" smtClean="0">
              <a:latin typeface="Times New Roman" pitchFamily="18" charset="0"/>
              <a:cs typeface="Times New Roman" pitchFamily="18" charset="0"/>
            </a:endParaRPr>
          </a:p>
          <a:p>
            <a:pPr algn="just"/>
            <a:endParaRPr lang="pt-BR" i="1" dirty="0" smtClean="0">
              <a:latin typeface="Times New Roman" pitchFamily="18" charset="0"/>
              <a:cs typeface="Times New Roman" pitchFamily="18" charset="0"/>
            </a:endParaRPr>
          </a:p>
          <a:p>
            <a:pPr algn="just"/>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78313"/>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r>
              <a:rPr lang="pt-BR" b="1" dirty="0" smtClean="0">
                <a:latin typeface="Times New Roman" pitchFamily="18" charset="0"/>
                <a:cs typeface="Times New Roman" pitchFamily="18" charset="0"/>
              </a:rPr>
              <a:t>		</a:t>
            </a:r>
            <a:r>
              <a:rPr lang="pt-BR" b="1" dirty="0" smtClean="0">
                <a:solidFill>
                  <a:srgbClr val="FF0000"/>
                </a:solidFill>
                <a:latin typeface="Times New Roman" pitchFamily="18" charset="0"/>
                <a:cs typeface="Times New Roman" pitchFamily="18" charset="0"/>
              </a:rPr>
              <a:t>Meio Ambiente</a:t>
            </a:r>
          </a:p>
          <a:p>
            <a:pPr algn="just"/>
            <a:r>
              <a:rPr lang="pt-BR" b="1" dirty="0" smtClean="0">
                <a:solidFill>
                  <a:srgbClr val="FF0000"/>
                </a:solidFill>
                <a:latin typeface="Times New Roman" pitchFamily="18" charset="0"/>
                <a:cs typeface="Times New Roman" pitchFamily="18" charset="0"/>
              </a:rPr>
              <a:t>	</a:t>
            </a:r>
            <a:r>
              <a:rPr lang="pt-BR" b="1" dirty="0" smtClean="0">
                <a:latin typeface="Times New Roman" pitchFamily="18" charset="0"/>
                <a:cs typeface="Times New Roman" pitchFamily="18" charset="0"/>
              </a:rPr>
              <a:t>E</a:t>
            </a:r>
            <a:r>
              <a:rPr lang="pt-BR" dirty="0" smtClean="0"/>
              <a:t>m 1982, a Comissão Mundial sobre o Meio Ambiente e Desenvolvimento, presidida pela primeira-ministra norueguesa gerou o relatório </a:t>
            </a:r>
            <a:r>
              <a:rPr lang="pt-BR" b="1" dirty="0" smtClean="0"/>
              <a:t>Nosso futuro comum, publicado em 1987 e que reafirmava a necessidade de adequar desenvolvimento econômico e proteção ambiental.</a:t>
            </a:r>
          </a:p>
          <a:p>
            <a:pPr algn="just"/>
            <a:r>
              <a:rPr lang="pt-BR" b="1" dirty="0" smtClean="0"/>
              <a:t>	O Relatório apresentou o conceito de desenvolvimento sustentável, definido como aquele capaz de atender às demandas e necessidades das populações atuais sem que isso incorra na diminuição de oportunidades para gerações futuras. </a:t>
            </a:r>
            <a:endParaRPr lang="pt-BR" b="1" dirty="0" smtClean="0">
              <a:latin typeface="Times New Roman" pitchFamily="18" charset="0"/>
              <a:cs typeface="Times New Roman" pitchFamily="18" charset="0"/>
            </a:endParaRPr>
          </a:p>
          <a:p>
            <a:r>
              <a:rPr lang="pt-BR" b="1" dirty="0" smtClean="0">
                <a:solidFill>
                  <a:srgbClr val="FF0000"/>
                </a:solidFill>
                <a:latin typeface="Times New Roman" pitchFamily="18" charset="0"/>
                <a:cs typeface="Times New Roman" pitchFamily="18" charset="0"/>
              </a:rPr>
              <a:t>	Conferencia de Estocolmo de 1972.</a:t>
            </a:r>
          </a:p>
          <a:p>
            <a:pPr algn="just"/>
            <a:r>
              <a:rPr lang="pt-BR" b="1" dirty="0" smtClean="0">
                <a:solidFill>
                  <a:srgbClr val="FF0000"/>
                </a:solidFill>
                <a:latin typeface="Times New Roman" pitchFamily="18" charset="0"/>
                <a:cs typeface="Times New Roman" pitchFamily="18" charset="0"/>
              </a:rPr>
              <a:t>	Conferencia do Rio de Janeiro de 1992.</a:t>
            </a:r>
            <a:r>
              <a:rPr lang="pt-BR" dirty="0" smtClean="0"/>
              <a:t> Convênio sobre Diversidade Biológica e o Convênio sobre Mudança Climática) e a Agenda 21. Assembleia Geral da ONU criou, em 1993, a Comissão de Desenvolvimento Sustentável, junto ao Conselho Econômico e Social (ECOSOC), como um foro de cooperação internacional destinado a acompanhar o cumprimento dos acordos e compromissos celebrados na ECO/92. </a:t>
            </a:r>
          </a:p>
          <a:p>
            <a:pPr algn="just"/>
            <a:r>
              <a:rPr lang="pt-BR" dirty="0" smtClean="0"/>
              <a:t>	1997 - Protocolo de Kyoto </a:t>
            </a:r>
            <a:endParaRPr lang="pt-BR"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78313"/>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r>
              <a:rPr lang="pt-BR" dirty="0" smtClean="0"/>
              <a:t>	À antiga lógica interestatal, novas práticas políticas, econômicas, jurídicas e sociais </a:t>
            </a:r>
            <a:r>
              <a:rPr lang="pt-BR" dirty="0" err="1" smtClean="0"/>
              <a:t>transterritoriais</a:t>
            </a:r>
            <a:r>
              <a:rPr lang="pt-BR" dirty="0" smtClean="0"/>
              <a:t> .</a:t>
            </a:r>
            <a:r>
              <a:rPr lang="pt-BR" b="1" dirty="0" smtClean="0"/>
              <a:t> </a:t>
            </a:r>
          </a:p>
          <a:p>
            <a:r>
              <a:rPr lang="pt-BR" b="1" dirty="0" smtClean="0">
                <a:solidFill>
                  <a:srgbClr val="FF0000"/>
                </a:solidFill>
              </a:rPr>
              <a:t>		ONGs, “Governança Global” e a Nova Política Planetária </a:t>
            </a:r>
          </a:p>
          <a:p>
            <a:pPr algn="just"/>
            <a:r>
              <a:rPr lang="pt-BR" b="1" dirty="0" smtClean="0"/>
              <a:t>	No Séc. XX, surgiram as </a:t>
            </a:r>
            <a:r>
              <a:rPr lang="pt-BR" b="1" dirty="0" smtClean="0">
                <a:solidFill>
                  <a:srgbClr val="FF0000"/>
                </a:solidFill>
              </a:rPr>
              <a:t>organizações não governamentais internacionais (</a:t>
            </a:r>
            <a:r>
              <a:rPr lang="pt-BR" b="1" dirty="0" err="1" smtClean="0">
                <a:solidFill>
                  <a:srgbClr val="FF0000"/>
                </a:solidFill>
              </a:rPr>
              <a:t>ONGIs</a:t>
            </a:r>
            <a:r>
              <a:rPr lang="pt-BR" b="1" dirty="0" smtClean="0">
                <a:solidFill>
                  <a:srgbClr val="FF0000"/>
                </a:solidFill>
              </a:rPr>
              <a:t>)</a:t>
            </a:r>
            <a:r>
              <a:rPr lang="pt-BR" b="1" dirty="0" smtClean="0"/>
              <a:t> voltadas para questões globais exemplificadas pela defesa dos direitos humanos e a preservação ambiental. </a:t>
            </a:r>
          </a:p>
          <a:p>
            <a:pPr algn="just"/>
            <a:r>
              <a:rPr lang="pt-BR" b="1" dirty="0" smtClean="0"/>
              <a:t>	Em 1863 a Cruz Vermelha já pugnava pela diminuição do sofrimento dos soldados. Assim, surge, por exemplo, o Direito de Guerra – Convenções de Genebra sobre a Guerra.</a:t>
            </a:r>
          </a:p>
          <a:p>
            <a:pPr algn="just"/>
            <a:r>
              <a:rPr lang="pt-BR" dirty="0" smtClean="0"/>
              <a:t>	O antigo </a:t>
            </a:r>
            <a:r>
              <a:rPr lang="pt-BR" b="1" dirty="0" smtClean="0"/>
              <a:t>direito de guerra se converteu no atual direito internacional humanitário, incorporando direitos e ampliadas promessas de proteção às vítimas de conflitos que já não se restringem à guerra interestatal. </a:t>
            </a:r>
            <a:endParaRPr lang="pt-BR" dirty="0" smtClean="0"/>
          </a:p>
          <a:p>
            <a:r>
              <a:rPr lang="pt-BR" b="1" dirty="0" smtClean="0">
                <a:latin typeface="Times New Roman" pitchFamily="18" charset="0"/>
                <a:cs typeface="Times New Roman" pitchFamily="18" charset="0"/>
              </a:rPr>
              <a:t>	Crescente Vermelho;		</a:t>
            </a:r>
          </a:p>
          <a:p>
            <a:r>
              <a:rPr lang="pt-BR" b="1" dirty="0" smtClean="0">
                <a:latin typeface="Times New Roman" pitchFamily="18" charset="0"/>
                <a:cs typeface="Times New Roman" pitchFamily="18" charset="0"/>
              </a:rPr>
              <a:t>	1961 – Anistia Internacional,</a:t>
            </a:r>
            <a:r>
              <a:rPr lang="en-US" b="1" dirty="0" smtClean="0">
                <a:latin typeface="Times New Roman" pitchFamily="18" charset="0"/>
                <a:cs typeface="Times New Roman" pitchFamily="18" charset="0"/>
              </a:rPr>
              <a:t> World Wide Fund for Nature (WWF);</a:t>
            </a:r>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1971 – Médicos sem Fronteiras;</a:t>
            </a:r>
          </a:p>
          <a:p>
            <a:r>
              <a:rPr lang="pt-BR" b="1" dirty="0" smtClean="0">
                <a:latin typeface="Times New Roman" pitchFamily="18" charset="0"/>
                <a:cs typeface="Times New Roman" pitchFamily="18" charset="0"/>
              </a:rPr>
              <a:t>	1972 – </a:t>
            </a:r>
            <a:r>
              <a:rPr lang="en-US" b="1" dirty="0" smtClean="0">
                <a:latin typeface="Times New Roman" pitchFamily="18" charset="0"/>
                <a:cs typeface="Times New Roman" pitchFamily="18" charset="0"/>
              </a:rPr>
              <a:t>Greenpeace;</a:t>
            </a:r>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41632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endParaRPr lang="pt-BR" b="1" dirty="0" smtClean="0">
              <a:latin typeface="Times New Roman" pitchFamily="18" charset="0"/>
              <a:cs typeface="Times New Roman" pitchFamily="18" charset="0"/>
            </a:endParaRPr>
          </a:p>
          <a:p>
            <a:pPr algn="just"/>
            <a:r>
              <a:rPr lang="pt-BR" dirty="0" smtClean="0"/>
              <a:t>	O fato dos neoliberais defenderem um recuo do Estado no campo econômico e das políticas sociais </a:t>
            </a:r>
            <a:r>
              <a:rPr lang="pt-BR" dirty="0" smtClean="0">
                <a:solidFill>
                  <a:srgbClr val="FF0000"/>
                </a:solidFill>
              </a:rPr>
              <a:t>não significou um encolhimento das práticas de governo </a:t>
            </a:r>
            <a:r>
              <a:rPr lang="pt-BR" dirty="0" smtClean="0"/>
              <a:t>das populações, mas um </a:t>
            </a:r>
            <a:r>
              <a:rPr lang="pt-BR" dirty="0" smtClean="0">
                <a:solidFill>
                  <a:srgbClr val="FF0000"/>
                </a:solidFill>
              </a:rPr>
              <a:t>redimensionamento dessas práticas </a:t>
            </a:r>
            <a:r>
              <a:rPr lang="pt-BR" dirty="0" smtClean="0"/>
              <a:t>que foi possível pelo fortalecimento de grupos e associações da sociedade civil dedicados a questões sociais. </a:t>
            </a:r>
          </a:p>
          <a:p>
            <a:pPr algn="just"/>
            <a:endParaRPr lang="pt-BR" dirty="0" smtClean="0">
              <a:latin typeface="Times New Roman" pitchFamily="18" charset="0"/>
              <a:cs typeface="Times New Roman" pitchFamily="18" charset="0"/>
            </a:endParaRPr>
          </a:p>
          <a:p>
            <a:pPr algn="just"/>
            <a:r>
              <a:rPr lang="pt-BR" dirty="0" smtClean="0"/>
              <a:t>	O modelo de </a:t>
            </a:r>
            <a:r>
              <a:rPr lang="pt-BR" b="1" dirty="0" smtClean="0"/>
              <a:t>privatização de serviços públicos e da aplicação de políticas sociais – as chamadas políticas públicas – implicou na delegação de atividades do Estado para ONGs e para a iniciativa privada – Parcerias Público-Privadas, etc. </a:t>
            </a:r>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78313"/>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pPr algn="just"/>
            <a:r>
              <a:rPr lang="pt-BR" dirty="0" smtClean="0"/>
              <a:t>	Desde o final da Segunda Guerra Mundial, a gestão de certos temas passou a ser articulada internacionalmente diante da incapacidade crescente em se manter controles nacionais para problemas como os fluxos de capitais, o comércio internacional, a proteção aos direitos humanos e a defesa do meio ambiente. </a:t>
            </a:r>
          </a:p>
          <a:p>
            <a:pPr algn="just"/>
            <a:r>
              <a:rPr lang="pt-BR" dirty="0" smtClean="0"/>
              <a:t>	A literatura das Relações Internacionais mais afinada ao liberalismo começou, então, a tratar do surgimento de uma </a:t>
            </a:r>
            <a:r>
              <a:rPr lang="pt-BR" b="1" dirty="0" smtClean="0"/>
              <a:t>governança global que seria o conjunto de </a:t>
            </a:r>
          </a:p>
          <a:p>
            <a:pPr algn="just"/>
            <a:r>
              <a:rPr lang="pt-BR" i="1" dirty="0" smtClean="0">
                <a:solidFill>
                  <a:srgbClr val="FF0000"/>
                </a:solidFill>
              </a:rPr>
              <a:t>Técnicas, instituições, regras, normas e arranjos legais usados para regular relações entre Estados e para facilitar a ação cooperativa em vários temas. No presente contexto internacional, a governança é mantida tanto por organizações governamentais quanto </a:t>
            </a:r>
            <a:r>
              <a:rPr lang="pt-BR" i="1" dirty="0" err="1" smtClean="0">
                <a:solidFill>
                  <a:srgbClr val="FF0000"/>
                </a:solidFill>
              </a:rPr>
              <a:t>não-governamentais</a:t>
            </a:r>
            <a:r>
              <a:rPr lang="pt-BR" i="1" dirty="0" smtClean="0">
                <a:solidFill>
                  <a:srgbClr val="FF0000"/>
                </a:solidFill>
              </a:rPr>
              <a:t> em nome de uma comunidade política global. </a:t>
            </a:r>
            <a:r>
              <a:rPr lang="pt-BR" dirty="0" smtClean="0"/>
              <a:t>(GRIFFITHS; </a:t>
            </a:r>
            <a:r>
              <a:rPr lang="pt-BR" dirty="0" err="1" smtClean="0"/>
              <a:t>O’CALLAGHAN</a:t>
            </a:r>
            <a:r>
              <a:rPr lang="pt-BR" dirty="0" smtClean="0"/>
              <a:t>; ROACH, 2008, p. 127). </a:t>
            </a:r>
          </a:p>
          <a:p>
            <a:pPr algn="just"/>
            <a:r>
              <a:rPr lang="pt-BR" i="1" dirty="0" smtClean="0"/>
              <a:t>	</a:t>
            </a:r>
            <a:r>
              <a:rPr lang="pt-BR" dirty="0" smtClean="0">
                <a:solidFill>
                  <a:srgbClr val="FF0000"/>
                </a:solidFill>
              </a:rPr>
              <a:t>Regimes internacionais:</a:t>
            </a:r>
            <a:r>
              <a:rPr lang="pt-BR" i="1" dirty="0" smtClean="0"/>
              <a:t> “[...] moldura de regras, expectativas e prescrições entre atores nas relações internacionais [...] baseado no reconhecimento da necessidade em estabelecer relações de cooperação baseadas no princípio da reciprocidade” (EVANS; NEWNHAM, 1998, p. 471). </a:t>
            </a:r>
            <a:endParaRPr lang="pt-BR" dirty="0" smtClean="0"/>
          </a:p>
          <a:p>
            <a:r>
              <a:rPr lang="pt-BR" dirty="0" smtClean="0"/>
              <a:t> </a:t>
            </a:r>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139321"/>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r>
              <a:rPr lang="pt-BR" b="1" dirty="0" smtClean="0">
                <a:latin typeface="Times New Roman" pitchFamily="18" charset="0"/>
                <a:cs typeface="Times New Roman" pitchFamily="18" charset="0"/>
              </a:rPr>
              <a:t>	Ainda sobre soberania</a:t>
            </a:r>
          </a:p>
          <a:p>
            <a:pPr algn="just"/>
            <a:r>
              <a:rPr lang="pt-BR" dirty="0" smtClean="0"/>
              <a:t>	não se trata meramente de apontar o “enfraquecimento do Estado-nacional”, mas de buscar compreender como o </a:t>
            </a:r>
            <a:r>
              <a:rPr lang="pt-BR" dirty="0" smtClean="0">
                <a:solidFill>
                  <a:srgbClr val="FF0000"/>
                </a:solidFill>
              </a:rPr>
              <a:t>Estado se transforma </a:t>
            </a:r>
            <a:r>
              <a:rPr lang="pt-BR" dirty="0" smtClean="0"/>
              <a:t>e, mais do que isso, como se atualizam as práticas de governo nas relações internacionais do início do século XXI. 	Os limites entre dentro e fora das fronteiras se diluem quando a meta de governar populações e fluxos enfrenta o desafio de uma era de acontecimentos </a:t>
            </a:r>
            <a:r>
              <a:rPr lang="pt-BR" dirty="0" err="1" smtClean="0"/>
              <a:t>transterritoriais</a:t>
            </a:r>
            <a:r>
              <a:rPr lang="pt-BR" dirty="0" smtClean="0"/>
              <a:t> (na economia, nos conflitos, na política, nos fluxos de informação). 	Nesse sentido, a chamada governança global seria, para os Estados, um instrumento de governo </a:t>
            </a:r>
            <a:r>
              <a:rPr lang="pt-BR" b="1" dirty="0" smtClean="0"/>
              <a:t>complementar a outros praticados localmente. </a:t>
            </a:r>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247317"/>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r>
              <a:rPr lang="pt-BR" b="1" dirty="0" smtClean="0">
                <a:solidFill>
                  <a:srgbClr val="FF0000"/>
                </a:solidFill>
                <a:latin typeface="Times New Roman" pitchFamily="18" charset="0"/>
                <a:cs typeface="Times New Roman" pitchFamily="18" charset="0"/>
              </a:rPr>
              <a:t>Processo de </a:t>
            </a:r>
            <a:r>
              <a:rPr lang="pt-BR" b="1" dirty="0" err="1" smtClean="0">
                <a:solidFill>
                  <a:srgbClr val="FF0000"/>
                </a:solidFill>
                <a:latin typeface="Times New Roman" pitchFamily="18" charset="0"/>
                <a:cs typeface="Times New Roman" pitchFamily="18" charset="0"/>
              </a:rPr>
              <a:t>Planetarização</a:t>
            </a:r>
            <a:r>
              <a:rPr lang="pt-BR" b="1" dirty="0" smtClean="0">
                <a:solidFill>
                  <a:srgbClr val="FF0000"/>
                </a:solidFill>
                <a:latin typeface="Times New Roman" pitchFamily="18" charset="0"/>
                <a:cs typeface="Times New Roman" pitchFamily="18" charset="0"/>
              </a:rPr>
              <a:t> das práticas de governo</a:t>
            </a:r>
          </a:p>
          <a:p>
            <a:pPr algn="just"/>
            <a:r>
              <a:rPr lang="pt-BR" dirty="0" smtClean="0"/>
              <a:t>	Alianças de Estados, organizações internacionais regionais (como a Organização dos Estados Americanos ou a União Africana) ou universais (a ONU) e </a:t>
            </a:r>
            <a:r>
              <a:rPr lang="pt-BR" dirty="0" err="1" smtClean="0"/>
              <a:t>ONGIs</a:t>
            </a:r>
            <a:r>
              <a:rPr lang="pt-BR" dirty="0" smtClean="0"/>
              <a:t>, em conjunto, formam o embrião de uma </a:t>
            </a:r>
            <a:r>
              <a:rPr lang="pt-BR" b="1" dirty="0" smtClean="0">
                <a:solidFill>
                  <a:srgbClr val="FF0000"/>
                </a:solidFill>
              </a:rPr>
              <a:t>sociedade civil global </a:t>
            </a:r>
            <a:r>
              <a:rPr lang="pt-BR" b="1" dirty="0" smtClean="0"/>
              <a:t>definida como o conjunto de grupos politicamente ativos e voltados às questões internacionais que desenvolveram redes de comunicação e colaboração transnacionais com capacidade de influenciar a opinião pública e pressionar empresas e governos (GRIFFITHS; </a:t>
            </a:r>
            <a:r>
              <a:rPr lang="pt-BR" b="1" dirty="0" err="1" smtClean="0"/>
              <a:t>O’CALLAGHAN</a:t>
            </a:r>
            <a:r>
              <a:rPr lang="pt-BR" b="1" dirty="0" smtClean="0"/>
              <a:t>; ROACH, 2008).</a:t>
            </a:r>
          </a:p>
          <a:p>
            <a:pPr algn="just"/>
            <a:r>
              <a:rPr lang="pt-BR" b="1" dirty="0" smtClean="0"/>
              <a:t>	O conceito de sociedade civil global, trabalhado também por autores liberais, implicaria na reprodução no plano internacional do papel reservado à sociedade civil interna a cada Estado: um contrapeso aos interesses dos poderes políticos visando garantir as liberdades e direitos individuais, e aperfeiçoar as práticas de governo. </a:t>
            </a:r>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109091"/>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pPr algn="just"/>
            <a:r>
              <a:rPr lang="pt-BR" dirty="0" smtClean="0"/>
              <a:t>	</a:t>
            </a:r>
            <a:r>
              <a:rPr lang="pt-BR" sz="1600" dirty="0" smtClean="0"/>
              <a:t>Mesmo que o sistema internacional westfaliano não tenha sido substituído por um governo mundial nos moldes do projeto kantiano, é importante notar que </a:t>
            </a:r>
            <a:r>
              <a:rPr lang="pt-BR" sz="1600" b="1" dirty="0" smtClean="0"/>
              <a:t>práticas globais de governo emergiram no pós-Segunda Guerra Mundial. Essas práticas foram se constituindo na articulação entre a formação de organizações internacionais, o estabelecimento de regimes internacionais, o início de um processo de conversão de Estados nacionais em Estados transnacionais e a ação internacional de </a:t>
            </a:r>
            <a:r>
              <a:rPr lang="pt-BR" sz="1600" b="1" dirty="0" err="1" smtClean="0"/>
              <a:t>ONGIs</a:t>
            </a:r>
            <a:r>
              <a:rPr lang="pt-BR" sz="1600" b="1" dirty="0" smtClean="0"/>
              <a:t>.</a:t>
            </a:r>
          </a:p>
          <a:p>
            <a:pPr algn="just"/>
            <a:r>
              <a:rPr lang="pt-BR" sz="1600" dirty="0" smtClean="0"/>
              <a:t>	Ao conjunto de novas técnicas de governo, fluídas e </a:t>
            </a:r>
            <a:r>
              <a:rPr lang="pt-BR" sz="1600" dirty="0" err="1" smtClean="0"/>
              <a:t>transterritoriais</a:t>
            </a:r>
            <a:r>
              <a:rPr lang="pt-BR" sz="1600" dirty="0" smtClean="0"/>
              <a:t>, </a:t>
            </a:r>
            <a:r>
              <a:rPr lang="pt-BR" sz="1600" dirty="0" err="1" smtClean="0"/>
              <a:t>Passetti</a:t>
            </a:r>
            <a:r>
              <a:rPr lang="pt-BR" sz="1600" dirty="0" smtClean="0"/>
              <a:t> (2003, p. 48) chama de </a:t>
            </a:r>
            <a:r>
              <a:rPr lang="pt-BR" sz="1600" b="1" dirty="0" err="1" smtClean="0"/>
              <a:t>ecopolítica</a:t>
            </a:r>
            <a:r>
              <a:rPr lang="pt-BR" sz="1600" b="1" dirty="0" smtClean="0"/>
              <a:t> do planeta: </a:t>
            </a:r>
          </a:p>
          <a:p>
            <a:pPr algn="just"/>
            <a:r>
              <a:rPr lang="pt-BR" sz="1600" dirty="0" smtClean="0"/>
              <a:t>	[...] ocupação pela qual os Estados vão organizando a centralidade de poder de modo federativo, diluindo nacionalidades e relacionando-se com organizações </a:t>
            </a:r>
            <a:r>
              <a:rPr lang="pt-BR" sz="1600" dirty="0" err="1" smtClean="0"/>
              <a:t>não-governamentais</a:t>
            </a:r>
            <a:r>
              <a:rPr lang="pt-BR" sz="1600" dirty="0" smtClean="0"/>
              <a:t>, segundo os processos de privatização de negócios e serviços. O objetivo principal deste governo </a:t>
            </a:r>
          </a:p>
          <a:p>
            <a:pPr algn="just"/>
            <a:r>
              <a:rPr lang="pt-BR" sz="1600" dirty="0" smtClean="0"/>
              <a:t>	[...] é garantir certa restauração do planeta diante do reconhecimento do inevitável estrago proporcionado pelo capitalismo e o efêmero socialismo estatal. É um investimento político-econômico em federar o planeta, implicando compaixão pelos </a:t>
            </a:r>
            <a:r>
              <a:rPr lang="pt-BR" sz="1600" i="1" dirty="0" smtClean="0"/>
              <a:t>mais pobres, certa retórica relativista a respeito das etnias e culturas, conexão planetária da economia, comunicação e regimes de direitos e governo, no qual, em especial, figura a democracia midiática. A </a:t>
            </a:r>
            <a:r>
              <a:rPr lang="pt-BR" sz="1600" i="1" dirty="0" err="1" smtClean="0"/>
              <a:t>ecopolítica</a:t>
            </a:r>
            <a:r>
              <a:rPr lang="pt-BR" sz="1600" i="1" dirty="0" smtClean="0"/>
              <a:t>, parafraseando Foucault, tem como alvo o planeta e os vivos dentro dele: os produtivos e os que a legitimam politicamente.</a:t>
            </a:r>
            <a:r>
              <a:rPr lang="pt-BR" sz="1600" b="1" dirty="0" smtClean="0"/>
              <a:t> </a:t>
            </a:r>
            <a:endParaRPr lang="pt-BR" sz="16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247317"/>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ONGs, “Governança Global” e a Nova Política Planetária;</a:t>
            </a:r>
          </a:p>
          <a:p>
            <a:pPr algn="just"/>
            <a:r>
              <a:rPr lang="pt-BR" dirty="0" smtClean="0"/>
              <a:t>	</a:t>
            </a:r>
          </a:p>
          <a:p>
            <a:pPr algn="just"/>
            <a:r>
              <a:rPr lang="pt-BR" dirty="0" smtClean="0"/>
              <a:t>	A </a:t>
            </a:r>
            <a:r>
              <a:rPr lang="pt-BR" dirty="0" err="1" smtClean="0">
                <a:solidFill>
                  <a:srgbClr val="FF0000"/>
                </a:solidFill>
              </a:rPr>
              <a:t>ecopolítica</a:t>
            </a:r>
            <a:r>
              <a:rPr lang="pt-BR" dirty="0" smtClean="0"/>
              <a:t> seria um conjunto de práticas de governo de todo planeta: a gestão de fluxos produtivos, o controle de populações perigosas, o combate a grupos ilegais, a proteção de espécies e ecossistemas ameaçados. Não o governo de um Estado sobre todo globo, mas as formas de se governar por meio do concerto entre Estados transnacionais, federações emergentes, organizações intergovernamentais e não governamentais internacionais. </a:t>
            </a:r>
          </a:p>
          <a:p>
            <a:pPr algn="just"/>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a:t>
            </a:r>
            <a:r>
              <a:rPr lang="pt-BR" dirty="0" smtClean="0"/>
              <a:t>Se as relações internacionais modernas foram marcadas pelas correlações de força entre Estados, sendo por isso </a:t>
            </a:r>
            <a:r>
              <a:rPr lang="pt-BR" b="1" dirty="0" smtClean="0"/>
              <a:t>interestatais/ internacionais, a partir da segunda metade do século XX despontaram dimensões transnacionais se sobrepondo e modificando a dimensão interestatal. </a:t>
            </a:r>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Retângulo 4"/>
          <p:cNvSpPr/>
          <p:nvPr/>
        </p:nvSpPr>
        <p:spPr>
          <a:xfrm>
            <a:off x="2568887" y="3244334"/>
            <a:ext cx="4006225" cy="646331"/>
          </a:xfrm>
          <a:prstGeom prst="rect">
            <a:avLst/>
          </a:prstGeom>
        </p:spPr>
        <p:txBody>
          <a:bodyPr wrap="none">
            <a:spAutoFit/>
          </a:bodyPr>
          <a:lstStyle/>
          <a:p>
            <a:pPr algn="ctr">
              <a:defRPr/>
            </a:pPr>
            <a:r>
              <a:rPr lang="pt-BR" sz="3600" b="1" dirty="0">
                <a:solidFill>
                  <a:schemeClr val="accent5">
                    <a:lumMod val="75000"/>
                  </a:schemeClr>
                </a:solidFill>
              </a:rPr>
              <a:t>Fim da Unidade </a:t>
            </a:r>
            <a:r>
              <a:rPr lang="pt-BR" sz="3600" b="1" dirty="0" smtClean="0">
                <a:solidFill>
                  <a:schemeClr val="accent5">
                    <a:lumMod val="75000"/>
                  </a:schemeClr>
                </a:solidFill>
              </a:rPr>
              <a:t>4</a:t>
            </a:r>
            <a:endParaRPr lang="pt-BR" sz="3600" b="1"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524315"/>
          </a:xfrm>
          <a:prstGeom prst="rect">
            <a:avLst/>
          </a:prstGeom>
          <a:noFill/>
        </p:spPr>
        <p:txBody>
          <a:bodyPr wrap="square" rtlCol="0">
            <a:spAutoFit/>
          </a:bodyPr>
          <a:lstStyle/>
          <a:p>
            <a:r>
              <a:rPr lang="pt-BR" b="1" u="sng" dirty="0" smtClean="0">
                <a:latin typeface="Times New Roman" pitchFamily="18" charset="0"/>
                <a:cs typeface="Times New Roman" pitchFamily="18" charset="0"/>
              </a:rPr>
              <a:t>Características da norma na Sociedade Internacional de Estados:</a:t>
            </a:r>
            <a:endParaRPr lang="pt-BR" b="1" dirty="0" smtClean="0">
              <a:latin typeface="Times New Roman" pitchFamily="18" charset="0"/>
              <a:cs typeface="Times New Roman" pitchFamily="18" charset="0"/>
            </a:endParaRPr>
          </a:p>
          <a:p>
            <a:pPr>
              <a:buFont typeface="Arial" pitchFamily="34" charset="0"/>
              <a:buNone/>
            </a:pPr>
            <a:r>
              <a:rPr lang="pt-BR" dirty="0" smtClean="0">
                <a:latin typeface="Times New Roman" pitchFamily="18" charset="0"/>
                <a:cs typeface="Times New Roman" pitchFamily="18" charset="0"/>
              </a:rPr>
              <a:t>	a) Universal-&gt; pode atingir a todos, mas não necessariamente o faz.</a:t>
            </a:r>
          </a:p>
          <a:p>
            <a:pPr>
              <a:buFont typeface="Arial" pitchFamily="34" charset="0"/>
              <a:buNone/>
            </a:pPr>
            <a:r>
              <a:rPr lang="pt-BR" dirty="0" smtClean="0">
                <a:latin typeface="Times New Roman" pitchFamily="18" charset="0"/>
                <a:cs typeface="Times New Roman" pitchFamily="18" charset="0"/>
              </a:rPr>
              <a:t>	b) Paritária-&gt; todos Estados tem direito a um voto. Em termos de lei, a norma jurídica é abstrata.</a:t>
            </a:r>
          </a:p>
          <a:p>
            <a:pPr>
              <a:buFont typeface="Arial" pitchFamily="34" charset="0"/>
              <a:buNone/>
            </a:pPr>
            <a:r>
              <a:rPr lang="pt-BR" dirty="0" smtClean="0">
                <a:latin typeface="Times New Roman" pitchFamily="18" charset="0"/>
                <a:cs typeface="Times New Roman" pitchFamily="18" charset="0"/>
              </a:rPr>
              <a:t>	c) Aberta -&gt; todo e qualquer ente nacional pode participar.</a:t>
            </a:r>
          </a:p>
          <a:p>
            <a:pPr>
              <a:buFont typeface="Arial" pitchFamily="34" charset="0"/>
              <a:buNone/>
            </a:pPr>
            <a:r>
              <a:rPr lang="pt-BR" dirty="0" smtClean="0">
                <a:latin typeface="Times New Roman" pitchFamily="18" charset="0"/>
                <a:cs typeface="Times New Roman" pitchFamily="18" charset="0"/>
              </a:rPr>
              <a:t>	d) Caráter difuso-&gt; da norma jurídica internacional. A norma é criada para ser aplicada.</a:t>
            </a:r>
          </a:p>
          <a:p>
            <a:pPr>
              <a:buFont typeface="Arial" pitchFamily="34" charset="0"/>
              <a:buNone/>
            </a:pPr>
            <a:r>
              <a:rPr lang="pt-BR" dirty="0" smtClean="0">
                <a:latin typeface="Times New Roman" pitchFamily="18" charset="0"/>
                <a:cs typeface="Times New Roman" pitchFamily="18" charset="0"/>
              </a:rPr>
              <a:t> </a:t>
            </a:r>
          </a:p>
          <a:p>
            <a:pPr marL="342900" indent="-342900">
              <a:buFont typeface="Arial" pitchFamily="34" charset="0"/>
              <a:buAutoNum type="arabicPeriod"/>
            </a:pPr>
            <a:r>
              <a:rPr lang="pt-BR" dirty="0" smtClean="0">
                <a:latin typeface="Times New Roman" pitchFamily="18" charset="0"/>
                <a:cs typeface="Times New Roman" pitchFamily="18" charset="0"/>
              </a:rPr>
              <a:t>Nomenclatura = jus gentium-&gt; princípios gerais do Direito Internacional.</a:t>
            </a:r>
          </a:p>
          <a:p>
            <a:pPr fontAlgn="auto">
              <a:spcAft>
                <a:spcPts val="0"/>
              </a:spcAft>
              <a:buFont typeface="Arial" pitchFamily="34" charset="0"/>
              <a:buNone/>
              <a:defRPr/>
            </a:pPr>
            <a:r>
              <a:rPr lang="pt-BR" dirty="0" smtClean="0">
                <a:latin typeface="Times New Roman" pitchFamily="18" charset="0"/>
                <a:cs typeface="Times New Roman" pitchFamily="18" charset="0"/>
              </a:rPr>
              <a:t>			Direito Privado – Estados - Particulares</a:t>
            </a:r>
          </a:p>
          <a:p>
            <a:pPr fontAlgn="auto">
              <a:spcAft>
                <a:spcPts val="0"/>
              </a:spcAft>
              <a:buFont typeface="Arial" pitchFamily="34" charset="0"/>
              <a:buNone/>
              <a:defRPr/>
            </a:pPr>
            <a:r>
              <a:rPr lang="pt-BR" dirty="0" smtClean="0">
                <a:latin typeface="Times New Roman" pitchFamily="18" charset="0"/>
                <a:cs typeface="Times New Roman" pitchFamily="18" charset="0"/>
              </a:rPr>
              <a:t>               </a:t>
            </a:r>
            <a:r>
              <a:rPr lang="pt-BR" u="sng" dirty="0" smtClean="0">
                <a:latin typeface="Times New Roman" pitchFamily="18" charset="0"/>
                <a:cs typeface="Times New Roman" pitchFamily="18" charset="0"/>
              </a:rPr>
              <a:t>Direito</a:t>
            </a:r>
            <a:r>
              <a:rPr lang="pt-BR" dirty="0" smtClean="0">
                <a:latin typeface="Times New Roman" pitchFamily="18" charset="0"/>
                <a:cs typeface="Times New Roman" pitchFamily="18" charset="0"/>
              </a:rPr>
              <a:t>		Direito Internacional Público – Estados - Estado</a:t>
            </a:r>
          </a:p>
          <a:p>
            <a:pPr fontAlgn="auto">
              <a:spcAft>
                <a:spcPts val="0"/>
              </a:spcAft>
              <a:buFont typeface="Arial" pitchFamily="34" charset="0"/>
              <a:buNone/>
              <a:defRPr/>
            </a:pPr>
            <a:r>
              <a:rPr lang="pt-BR" dirty="0" smtClean="0">
                <a:latin typeface="Times New Roman" pitchFamily="18" charset="0"/>
                <a:cs typeface="Times New Roman" pitchFamily="18" charset="0"/>
              </a:rPr>
              <a:t>                    </a:t>
            </a:r>
            <a:r>
              <a:rPr lang="pt-BR" i="1" dirty="0" smtClean="0">
                <a:latin typeface="Times New Roman" pitchFamily="18" charset="0"/>
                <a:cs typeface="Times New Roman" pitchFamily="18" charset="0"/>
              </a:rPr>
              <a:t>Law</a:t>
            </a:r>
            <a:r>
              <a:rPr lang="pt-BR" dirty="0" smtClean="0">
                <a:latin typeface="Times New Roman" pitchFamily="18" charset="0"/>
                <a:cs typeface="Times New Roman" pitchFamily="18" charset="0"/>
              </a:rPr>
              <a:t>                 	Norma (lei) Pública – </a:t>
            </a:r>
            <a:r>
              <a:rPr lang="pt-BR" i="1" dirty="0" smtClean="0">
                <a:latin typeface="Times New Roman" pitchFamily="18" charset="0"/>
                <a:cs typeface="Times New Roman" pitchFamily="18" charset="0"/>
              </a:rPr>
              <a:t>erga omnes</a:t>
            </a:r>
          </a:p>
          <a:p>
            <a:pPr fontAlgn="auto">
              <a:spcAft>
                <a:spcPts val="0"/>
              </a:spcAft>
              <a:buFont typeface="Arial" pitchFamily="34" charset="0"/>
              <a:buNone/>
              <a:defRPr/>
            </a:pPr>
            <a:r>
              <a:rPr lang="pt-BR" dirty="0" smtClean="0">
                <a:latin typeface="Times New Roman" pitchFamily="18" charset="0"/>
                <a:cs typeface="Times New Roman" pitchFamily="18" charset="0"/>
              </a:rPr>
              <a:t>			Norma (lei) Privado – </a:t>
            </a:r>
            <a:r>
              <a:rPr lang="pt-BR" i="1" dirty="0" smtClean="0">
                <a:latin typeface="Times New Roman" pitchFamily="18" charset="0"/>
                <a:cs typeface="Times New Roman" pitchFamily="18" charset="0"/>
              </a:rPr>
              <a:t>inter pars              </a:t>
            </a:r>
          </a:p>
          <a:p>
            <a:pPr fontAlgn="auto">
              <a:spcAft>
                <a:spcPts val="0"/>
              </a:spcAft>
              <a:buFont typeface="Arial" pitchFamily="34" charset="0"/>
              <a:buNone/>
              <a:defRPr/>
            </a:pPr>
            <a:r>
              <a:rPr lang="pt-BR" dirty="0" smtClean="0">
                <a:latin typeface="Times New Roman" pitchFamily="18" charset="0"/>
                <a:cs typeface="Times New Roman" pitchFamily="18" charset="0"/>
              </a:rPr>
              <a:t>      Norma jurídica </a:t>
            </a:r>
          </a:p>
          <a:p>
            <a:pPr fontAlgn="auto">
              <a:spcAft>
                <a:spcPts val="0"/>
              </a:spcAft>
              <a:buFont typeface="Arial" pitchFamily="34" charset="0"/>
              <a:buNone/>
              <a:defRPr/>
            </a:pPr>
            <a:r>
              <a:rPr lang="pt-BR" dirty="0" smtClean="0">
                <a:latin typeface="Times New Roman" pitchFamily="18" charset="0"/>
                <a:cs typeface="Times New Roman" pitchFamily="18" charset="0"/>
              </a:rPr>
              <a:t>Regras Institucionais</a:t>
            </a:r>
          </a:p>
          <a:p>
            <a:pPr fontAlgn="auto">
              <a:spcAft>
                <a:spcPts val="0"/>
              </a:spcAft>
              <a:buFont typeface="Arial" pitchFamily="34" charset="0"/>
              <a:buNone/>
              <a:defRPr/>
            </a:pPr>
            <a:r>
              <a:rPr lang="pt-BR" dirty="0" smtClean="0">
                <a:latin typeface="Times New Roman" pitchFamily="18" charset="0"/>
                <a:cs typeface="Times New Roman" pitchFamily="18" charset="0"/>
              </a:rPr>
              <a:t>  Direitos e deveres</a:t>
            </a:r>
          </a:p>
          <a:p>
            <a:pPr fontAlgn="auto">
              <a:spcAft>
                <a:spcPts val="0"/>
              </a:spcAft>
              <a:buFont typeface="Arial" pitchFamily="34" charset="0"/>
              <a:buNone/>
              <a:defRPr/>
            </a:pPr>
            <a:r>
              <a:rPr lang="pt-BR"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rights and duties</a:t>
            </a:r>
            <a:r>
              <a:rPr lang="pt-BR" dirty="0"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2862322"/>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ONGs, “Governança Global” e a Nova Política Planetária;</a:t>
            </a:r>
          </a:p>
          <a:p>
            <a:r>
              <a:rPr lang="pt-BR" b="1" dirty="0" smtClean="0">
                <a:latin typeface="Times New Roman" pitchFamily="18" charset="0"/>
                <a:cs typeface="Times New Roman" pitchFamily="18" charset="0"/>
              </a:rPr>
              <a:t>	Chegamos ao final.</a:t>
            </a:r>
          </a:p>
          <a:p>
            <a:pPr algn="just"/>
            <a:r>
              <a:rPr lang="pt-BR" b="1" dirty="0" smtClean="0">
                <a:latin typeface="Times New Roman" pitchFamily="18" charset="0"/>
                <a:cs typeface="Times New Roman" pitchFamily="18" charset="0"/>
              </a:rPr>
              <a:t>	Os temas propostos permanecem desafiando a ação do administrador público no Estado nação, agora,  também,  aproximado às práticas de gestão e de condução da </a:t>
            </a:r>
            <a:r>
              <a:rPr lang="pt-BR" b="1" i="1" dirty="0" err="1" smtClean="0">
                <a:latin typeface="Times New Roman" pitchFamily="18" charset="0"/>
                <a:cs typeface="Times New Roman" pitchFamily="18" charset="0"/>
              </a:rPr>
              <a:t>res</a:t>
            </a:r>
            <a:r>
              <a:rPr lang="pt-BR" b="1" i="1" dirty="0" smtClean="0">
                <a:latin typeface="Times New Roman" pitchFamily="18" charset="0"/>
                <a:cs typeface="Times New Roman" pitchFamily="18" charset="0"/>
              </a:rPr>
              <a:t> publica </a:t>
            </a:r>
            <a:r>
              <a:rPr lang="pt-BR" b="1" dirty="0" smtClean="0">
                <a:latin typeface="Times New Roman" pitchFamily="18" charset="0"/>
                <a:cs typeface="Times New Roman" pitchFamily="18" charset="0"/>
              </a:rPr>
              <a:t>com caráter privatista. A dicotomia público e privado já não é tão óbvia e as decisões tem de serem discutidas e negociadas com a dita sociedade civil que, por sua vez, deve se fortalecer na liberdade da democracia política, na fraternidade própria da alteridade na busca da eficiência econômica e na igualdade de tratamento pela justiça.</a:t>
            </a:r>
          </a:p>
          <a:p>
            <a:pPr algn="just"/>
            <a:r>
              <a:rPr lang="pt-BR" b="1" dirty="0" smtClean="0">
                <a:latin typeface="Times New Roman" pitchFamily="18" charset="0"/>
                <a:cs typeface="Times New Roman" pitchFamily="18" charset="0"/>
              </a:rPr>
              <a:t>	 </a:t>
            </a:r>
          </a:p>
        </p:txBody>
      </p:sp>
      <p:sp>
        <p:nvSpPr>
          <p:cNvPr id="7" name="Elipse 6"/>
          <p:cNvSpPr/>
          <p:nvPr/>
        </p:nvSpPr>
        <p:spPr>
          <a:xfrm>
            <a:off x="1691680" y="3717032"/>
            <a:ext cx="1656184"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Economia</a:t>
            </a:r>
            <a:endParaRPr lang="pt-BR" dirty="0"/>
          </a:p>
        </p:txBody>
      </p:sp>
      <p:sp>
        <p:nvSpPr>
          <p:cNvPr id="9" name="Elipse 8"/>
          <p:cNvSpPr/>
          <p:nvPr/>
        </p:nvSpPr>
        <p:spPr>
          <a:xfrm>
            <a:off x="2555776" y="4725144"/>
            <a:ext cx="1440160"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Política</a:t>
            </a:r>
            <a:endParaRPr lang="pt-BR" dirty="0"/>
          </a:p>
        </p:txBody>
      </p:sp>
      <p:sp>
        <p:nvSpPr>
          <p:cNvPr id="10" name="Elipse 9"/>
          <p:cNvSpPr/>
          <p:nvPr/>
        </p:nvSpPr>
        <p:spPr>
          <a:xfrm>
            <a:off x="1259632" y="4797152"/>
            <a:ext cx="1512168"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Justiça</a:t>
            </a:r>
            <a:endParaRPr lang="pt-BR" dirty="0"/>
          </a:p>
        </p:txBody>
      </p:sp>
      <p:sp>
        <p:nvSpPr>
          <p:cNvPr id="11" name="Elipse 10"/>
          <p:cNvSpPr/>
          <p:nvPr/>
        </p:nvSpPr>
        <p:spPr>
          <a:xfrm>
            <a:off x="5148064" y="3789040"/>
            <a:ext cx="2016224"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Fraternidade</a:t>
            </a:r>
            <a:endParaRPr lang="pt-BR" dirty="0"/>
          </a:p>
        </p:txBody>
      </p:sp>
      <p:sp>
        <p:nvSpPr>
          <p:cNvPr id="12" name="Elipse 11"/>
          <p:cNvSpPr/>
          <p:nvPr/>
        </p:nvSpPr>
        <p:spPr>
          <a:xfrm>
            <a:off x="4499992" y="4725144"/>
            <a:ext cx="1656184"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Igualdade</a:t>
            </a:r>
            <a:endParaRPr lang="pt-BR" dirty="0"/>
          </a:p>
        </p:txBody>
      </p:sp>
      <p:sp>
        <p:nvSpPr>
          <p:cNvPr id="13" name="Elipse 12"/>
          <p:cNvSpPr/>
          <p:nvPr/>
        </p:nvSpPr>
        <p:spPr>
          <a:xfrm>
            <a:off x="5940152" y="4725144"/>
            <a:ext cx="1656184"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Liberdade</a:t>
            </a:r>
            <a:endParaRPr lang="pt-BR"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262979"/>
          </a:xfrm>
          <a:prstGeom prst="rect">
            <a:avLst/>
          </a:prstGeom>
          <a:noFill/>
        </p:spPr>
        <p:txBody>
          <a:bodyPr wrap="square" rtlCol="0">
            <a:spAutoFit/>
          </a:bodyPr>
          <a:lstStyle/>
          <a:p>
            <a:pPr algn="just"/>
            <a:r>
              <a:rPr lang="pt-BR" dirty="0" smtClean="0"/>
              <a:t>	A </a:t>
            </a:r>
            <a:r>
              <a:rPr lang="pt-BR" dirty="0" smtClean="0">
                <a:solidFill>
                  <a:srgbClr val="FF0000"/>
                </a:solidFill>
              </a:rPr>
              <a:t>antítese de utopia e realidade </a:t>
            </a:r>
            <a:r>
              <a:rPr lang="pt-BR" dirty="0" smtClean="0"/>
              <a:t>pode, em alguns aspectos, ser identificada com a antítese Livre Vontade e Determinismo. O utópico é necessariamente voluntarista: acredita na possibilidade de, mais ou menos radicalmente, rejeitar a realidade, e substituí-la por sua utopia por um ato de vontade. Já o realista analisa um curso de desenvolvimento predeterminado, que ele é impotente para modificar. Para o realista, a filosofia, nas famosas palavras de Hegel no prefácio de sua “Filosofia do Direito”, “sempre chega tarde demais” para mudar o mundo. Por intermédio da filosofia, a antiga ordem “não pode ser rejuvenescida, somente conhecida”. O utópico, fixando seus olhos no futuro, pensa em termos de criatividade espontânea; o realista, enraizado no passado, em termos de causalidade. Toda a ação humana sadia, e portanto todo pensamento sadio, deve estabelecer um equilíbrio entre utopia e realidade, entre vontade e determinismo. O realista completo, aceitando incondicionalmente a sequencia dos acontecimentos, se priva da possibilidade de modificar a realidade. O utópico completo, rejeitando a sequencia causal, se priva da possibilidade de entender a realidade que está tentando transformar, ou os processos pelos quais ela pode ser transformada. O </a:t>
            </a:r>
            <a:r>
              <a:rPr lang="pt-BR" dirty="0" smtClean="0">
                <a:solidFill>
                  <a:srgbClr val="FF0000"/>
                </a:solidFill>
              </a:rPr>
              <a:t>vício característico do utópico é a ingenuidade</a:t>
            </a:r>
            <a:r>
              <a:rPr lang="pt-BR" dirty="0" smtClean="0"/>
              <a:t>; o do </a:t>
            </a:r>
            <a:r>
              <a:rPr lang="pt-BR" dirty="0" smtClean="0">
                <a:solidFill>
                  <a:srgbClr val="FF0000"/>
                </a:solidFill>
              </a:rPr>
              <a:t>realista, a esterilidade.</a:t>
            </a:r>
          </a:p>
          <a:p>
            <a:pPr algn="just"/>
            <a:r>
              <a:rPr lang="pt-BR" sz="1200" dirty="0" smtClean="0"/>
              <a:t>CARR, Edward Hallett. </a:t>
            </a:r>
            <a:r>
              <a:rPr lang="pt-BR" sz="1200" i="1" dirty="0" smtClean="0"/>
              <a:t>20 ANOS DE CRISE: 1939-1945.</a:t>
            </a:r>
            <a:r>
              <a:rPr lang="pt-BR" sz="1200" dirty="0" smtClean="0"/>
              <a:t> Trad. Luiz Alberto Figueiredo Machado. Brasília: UNB. 1981. Carr. p.23.</a:t>
            </a:r>
          </a:p>
          <a:p>
            <a:endParaRPr lang="pt-BR"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431983"/>
          </a:xfrm>
          <a:prstGeom prst="rect">
            <a:avLst/>
          </a:prstGeom>
          <a:noFill/>
        </p:spPr>
        <p:txBody>
          <a:bodyPr wrap="square" rtlCol="0">
            <a:spAutoFit/>
          </a:bodyPr>
          <a:lstStyle/>
          <a:p>
            <a:pPr algn="just"/>
            <a:r>
              <a:rPr lang="pt-BR" dirty="0" smtClean="0"/>
              <a:t>	</a:t>
            </a:r>
            <a:r>
              <a:rPr lang="pt-BR" sz="1600" dirty="0" smtClean="0"/>
              <a:t>Nunca se protele o filosofar quando se é jovem, nem canse o fazê-lo quando se é velho, pois que ninguém é jamais pouco maduro nem demasiado maduro para conquistar a saúde da alma. E quem diz que a hora de filosofar ainda não chegou ou já passou assemelha-se ao que diz que ainda não chegou ou já passou a hora de ser feliz.</a:t>
            </a:r>
          </a:p>
          <a:p>
            <a:pPr algn="just"/>
            <a:r>
              <a:rPr lang="pt-BR" sz="1600" dirty="0" smtClean="0"/>
              <a:t>	</a:t>
            </a:r>
          </a:p>
          <a:p>
            <a:pPr algn="just"/>
            <a:r>
              <a:rPr lang="pt-BR" sz="1600" dirty="0" smtClean="0"/>
              <a:t>	Não poderemos trabalhar sem termos a esperança de que outros chegarão mais longe do que nós, num progresso que, em princípio, não tem fim. (...). A intelectualização e racionalização crescentes não significam, pois, um crescente conhecimento geral das condições gerais da nossa vida. O seu significado é muito diferente; significam que se sabe ou se acredita que, em qualquer momento em que se queira se pode chegar a saber; que, portanto, não existem em torno da nossa vida poderes ocultos e imprevisíveis, mas que, pelo contrário, tudo pode ser dominado através do cálculo e da previsão. </a:t>
            </a:r>
          </a:p>
          <a:p>
            <a:pPr algn="just"/>
            <a:endParaRPr lang="pt-BR" sz="1600" dirty="0" smtClean="0"/>
          </a:p>
          <a:p>
            <a:pPr algn="just"/>
            <a:r>
              <a:rPr lang="pt-BR" sz="1200" dirty="0" smtClean="0"/>
              <a:t>EPICURO, </a:t>
            </a:r>
            <a:r>
              <a:rPr lang="pt-BR" sz="1200" i="1" dirty="0" smtClean="0"/>
              <a:t>Antologia de Textos</a:t>
            </a:r>
            <a:r>
              <a:rPr lang="pt-BR" sz="1200" dirty="0" smtClean="0"/>
              <a:t>; EPICURO</a:t>
            </a:r>
            <a:r>
              <a:rPr lang="pt-BR" sz="1200" b="1" dirty="0" smtClean="0"/>
              <a:t>. </a:t>
            </a:r>
            <a:r>
              <a:rPr lang="pt-BR" sz="1200" i="1" dirty="0" smtClean="0"/>
              <a:t>Da natureza;</a:t>
            </a:r>
            <a:r>
              <a:rPr lang="pt-BR" sz="1200" dirty="0" smtClean="0"/>
              <a:t> TITO LUCRÉCIO CARO,</a:t>
            </a:r>
            <a:r>
              <a:rPr lang="pt-BR" sz="1200" i="1" dirty="0" smtClean="0"/>
              <a:t>Da República</a:t>
            </a:r>
            <a:r>
              <a:rPr lang="pt-BR" sz="1200" dirty="0" smtClean="0"/>
              <a:t>; MARCO TÚLIO CÍCERO</a:t>
            </a:r>
            <a:r>
              <a:rPr lang="pt-BR" sz="1200" b="1" dirty="0" smtClean="0"/>
              <a:t>,</a:t>
            </a:r>
            <a:r>
              <a:rPr lang="pt-BR" sz="1200" i="1" dirty="0" smtClean="0"/>
              <a:t> Consolação a minha mãe Hélvia; Da tranquilidade da alma, Medeia; Apocoloquintose do Divino Cláudio;</a:t>
            </a:r>
            <a:r>
              <a:rPr lang="pt-BR" sz="1200" dirty="0" smtClean="0"/>
              <a:t> MARCO AURÉLIO, </a:t>
            </a:r>
            <a:r>
              <a:rPr lang="pt-BR" sz="1200" i="1" dirty="0" smtClean="0"/>
              <a:t>Meditações;</a:t>
            </a:r>
            <a:r>
              <a:rPr lang="pt-BR" sz="1200" dirty="0" smtClean="0"/>
              <a:t> Coleção Os Pensadores; traduções e notas de Agostinho da Silva, Amador Cisneiros, Giulio Davide Leoni, Jaime Bruna; estudos introdutórios E. Joyau e G. Ribbeck. 2</a:t>
            </a:r>
            <a:r>
              <a:rPr lang="pt-BR" sz="1200" dirty="0" smtClean="0">
                <a:sym typeface="Courier New"/>
              </a:rPr>
              <a:t></a:t>
            </a:r>
            <a:r>
              <a:rPr lang="pt-BR" sz="1200" dirty="0" smtClean="0"/>
              <a:t> ed. São Paulo: Abril Cultural, 1980. p. 13.</a:t>
            </a:r>
          </a:p>
          <a:p>
            <a:endParaRPr lang="pt-BR" sz="1200" dirty="0" smtClean="0"/>
          </a:p>
          <a:p>
            <a:r>
              <a:rPr lang="pt-BR" sz="1200" dirty="0" smtClean="0"/>
              <a:t>WEBER, Max. </a:t>
            </a:r>
            <a:r>
              <a:rPr lang="pt-BR" sz="1200" i="1" dirty="0" smtClean="0"/>
              <a:t>O político e o cientista</a:t>
            </a:r>
            <a:r>
              <a:rPr lang="pt-BR" sz="1200" dirty="0" smtClean="0"/>
              <a:t>. </a:t>
            </a:r>
            <a:r>
              <a:rPr lang="es-ES_tradnl" sz="1200" dirty="0" smtClean="0"/>
              <a:t>Trad. de Carlos Grifo Babo. </a:t>
            </a:r>
            <a:r>
              <a:rPr lang="pt-BR" sz="1200" dirty="0" smtClean="0"/>
              <a:t>Lisboa: Editorial Presença, 1979.p. 119-122.</a:t>
            </a:r>
            <a:endParaRPr lang="pt-BR" sz="120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539430"/>
          </a:xfrm>
          <a:prstGeom prst="rect">
            <a:avLst/>
          </a:prstGeom>
          <a:noFill/>
        </p:spPr>
        <p:txBody>
          <a:bodyPr wrap="square" rtlCol="0">
            <a:spAutoFit/>
          </a:bodyPr>
          <a:lstStyle/>
          <a:p>
            <a:pPr algn="ctr"/>
            <a:endParaRPr lang="pt-BR" sz="3200" dirty="0" smtClean="0"/>
          </a:p>
          <a:p>
            <a:pPr algn="ctr"/>
            <a:endParaRPr lang="pt-BR" sz="3200" dirty="0" smtClean="0"/>
          </a:p>
          <a:p>
            <a:pPr algn="ctr"/>
            <a:r>
              <a:rPr lang="pt-BR" sz="3200" dirty="0" smtClean="0"/>
              <a:t>Muito Obrigado</a:t>
            </a:r>
          </a:p>
          <a:p>
            <a:pPr algn="ctr"/>
            <a:endParaRPr lang="pt-BR" sz="3200" dirty="0" smtClean="0"/>
          </a:p>
          <a:p>
            <a:pPr algn="ctr"/>
            <a:r>
              <a:rPr lang="pt-BR" sz="3200" dirty="0" smtClean="0"/>
              <a:t>Até a próxima aula.</a:t>
            </a:r>
          </a:p>
          <a:p>
            <a:pPr algn="ctr"/>
            <a:endParaRPr lang="pt-BR" sz="3200" dirty="0" smtClean="0"/>
          </a:p>
          <a:p>
            <a:pPr algn="ctr"/>
            <a:r>
              <a:rPr lang="pt-BR" sz="3200" dirty="0" smtClean="0">
                <a:hlinkClick r:id="rId3"/>
              </a:rPr>
              <a:t>evertong@vetorial.net</a:t>
            </a:r>
            <a:r>
              <a:rPr lang="pt-BR" sz="3200" dirty="0" smtClean="0"/>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268760"/>
            <a:ext cx="9144000" cy="4062651"/>
          </a:xfrm>
          <a:prstGeom prst="rect">
            <a:avLst/>
          </a:prstGeom>
          <a:noFill/>
        </p:spPr>
        <p:txBody>
          <a:bodyPr wrap="square" rtlCol="0">
            <a:spAutoFit/>
          </a:bodyPr>
          <a:lstStyle/>
          <a:p>
            <a:pPr fontAlgn="auto">
              <a:spcAft>
                <a:spcPts val="0"/>
              </a:spcAft>
              <a:buFont typeface="Arial" pitchFamily="34" charset="0"/>
              <a:buNone/>
              <a:defRPr/>
            </a:pPr>
            <a:r>
              <a:rPr lang="pt-BR" sz="1600" dirty="0" smtClean="0">
                <a:latin typeface="Times New Roman" pitchFamily="18" charset="0"/>
                <a:cs typeface="Times New Roman" pitchFamily="18" charset="0"/>
              </a:rPr>
              <a:t>*Pressupõe a existência de determinados fatores:</a:t>
            </a:r>
          </a:p>
          <a:p>
            <a:pPr fontAlgn="auto">
              <a:spcAft>
                <a:spcPts val="0"/>
              </a:spcAft>
              <a:buFont typeface="Arial" pitchFamily="34" charset="0"/>
              <a:buNone/>
              <a:defRPr/>
            </a:pPr>
            <a:r>
              <a:rPr lang="pt-BR" sz="1600" dirty="0" smtClean="0">
                <a:latin typeface="Times New Roman" pitchFamily="18" charset="0"/>
                <a:cs typeface="Times New Roman" pitchFamily="18" charset="0"/>
              </a:rPr>
              <a:t>a) Pluralidade de Estados -&gt; principal ator</a:t>
            </a:r>
          </a:p>
          <a:p>
            <a:pPr fontAlgn="auto">
              <a:spcAft>
                <a:spcPts val="0"/>
              </a:spcAft>
              <a:buFont typeface="Arial" pitchFamily="34" charset="0"/>
              <a:buNone/>
              <a:defRPr/>
            </a:pPr>
            <a:r>
              <a:rPr lang="pt-BR" sz="1600" dirty="0" smtClean="0">
                <a:latin typeface="Times New Roman" pitchFamily="18" charset="0"/>
                <a:cs typeface="Times New Roman" pitchFamily="18" charset="0"/>
              </a:rPr>
              <a:t>b) Comércio internacional -&gt; principal elo entre os Estados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c) Princípios jurídicos coincidentes</a:t>
            </a:r>
          </a:p>
          <a:p>
            <a:pPr fontAlgn="auto">
              <a:spcAft>
                <a:spcPts val="0"/>
              </a:spcAft>
              <a:buFont typeface="Arial" pitchFamily="34" charset="0"/>
              <a:buNone/>
              <a:defRPr/>
            </a:pPr>
            <a:r>
              <a:rPr lang="pt-BR" sz="1600" dirty="0" smtClean="0">
                <a:latin typeface="Times New Roman" pitchFamily="18" charset="0"/>
                <a:cs typeface="Times New Roman" pitchFamily="18" charset="0"/>
              </a:rPr>
              <a:t> </a:t>
            </a:r>
          </a:p>
          <a:p>
            <a:pPr>
              <a:buFont typeface="Arial" pitchFamily="34" charset="0"/>
              <a:buNone/>
            </a:pPr>
            <a:r>
              <a:rPr lang="pt-BR" sz="1600" dirty="0" smtClean="0">
                <a:latin typeface="Times New Roman" pitchFamily="18" charset="0"/>
                <a:cs typeface="Times New Roman" pitchFamily="18" charset="0"/>
              </a:rPr>
              <a:t>2. Divisão do DIP</a:t>
            </a:r>
          </a:p>
          <a:p>
            <a:pPr>
              <a:buFont typeface="Arial" pitchFamily="34" charset="0"/>
              <a:buNone/>
            </a:pPr>
            <a:r>
              <a:rPr lang="pt-BR" sz="1600" dirty="0" smtClean="0">
                <a:latin typeface="Times New Roman" pitchFamily="18" charset="0"/>
                <a:cs typeface="Times New Roman" pitchFamily="18" charset="0"/>
              </a:rPr>
              <a:t>a) Direito de Paz -&gt; normas dos costumes; tratados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b) Direito de Guerra -&gt; conflitos armados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c) Direito Geral (regras universais)-&gt; </a:t>
            </a:r>
            <a:r>
              <a:rPr lang="pt-BR" sz="1600" i="1" dirty="0" smtClean="0">
                <a:latin typeface="Times New Roman" pitchFamily="18" charset="0"/>
                <a:cs typeface="Times New Roman" pitchFamily="18" charset="0"/>
              </a:rPr>
              <a:t>erga omnes</a:t>
            </a:r>
          </a:p>
          <a:p>
            <a:pPr fontAlgn="auto">
              <a:spcAft>
                <a:spcPts val="0"/>
              </a:spcAft>
              <a:buFont typeface="Arial" pitchFamily="34" charset="0"/>
              <a:buNone/>
              <a:defRPr/>
            </a:pPr>
            <a:r>
              <a:rPr lang="pt-BR" sz="1600" dirty="0" smtClean="0">
                <a:latin typeface="Times New Roman" pitchFamily="18" charset="0"/>
                <a:cs typeface="Times New Roman" pitchFamily="18" charset="0"/>
              </a:rPr>
              <a:t>d) Direito Particular (regras regionais) -&gt; DI – Regional. Ex.: Unasul</a:t>
            </a:r>
          </a:p>
          <a:p>
            <a:pPr fontAlgn="auto">
              <a:spcAft>
                <a:spcPts val="0"/>
              </a:spcAft>
              <a:buFont typeface="Arial" pitchFamily="34" charset="0"/>
              <a:buNone/>
              <a:defRPr/>
            </a:pPr>
            <a:r>
              <a:rPr lang="pt-BR" sz="1600" dirty="0" smtClean="0">
                <a:latin typeface="Times New Roman" pitchFamily="18" charset="0"/>
                <a:cs typeface="Times New Roman" pitchFamily="18" charset="0"/>
              </a:rPr>
              <a:t> </a:t>
            </a:r>
          </a:p>
          <a:p>
            <a:pPr fontAlgn="auto">
              <a:spcAft>
                <a:spcPts val="0"/>
              </a:spcAft>
              <a:defRPr/>
            </a:pPr>
            <a:r>
              <a:rPr lang="pt-BR" sz="1600" dirty="0" smtClean="0">
                <a:latin typeface="Times New Roman" pitchFamily="18" charset="0"/>
                <a:cs typeface="Times New Roman" pitchFamily="18" charset="0"/>
              </a:rPr>
              <a:t>3. Características do Sistema Jurídico Internacional</a:t>
            </a:r>
          </a:p>
          <a:p>
            <a:pPr fontAlgn="auto">
              <a:spcAft>
                <a:spcPts val="0"/>
              </a:spcAft>
              <a:buFont typeface="Arial" pitchFamily="34" charset="0"/>
              <a:buNone/>
              <a:defRPr/>
            </a:pPr>
            <a:r>
              <a:rPr lang="pt-BR" sz="1600" dirty="0" smtClean="0">
                <a:latin typeface="Times New Roman" pitchFamily="18" charset="0"/>
                <a:cs typeface="Times New Roman" pitchFamily="18" charset="0"/>
              </a:rPr>
              <a:t>a) Ordem normativa-&gt;Estruturar no campo hierárquico </a:t>
            </a:r>
          </a:p>
          <a:p>
            <a:pPr fontAlgn="auto">
              <a:spcAft>
                <a:spcPts val="0"/>
              </a:spcAft>
              <a:buFont typeface="Arial" pitchFamily="34" charset="0"/>
              <a:buNone/>
              <a:defRPr/>
            </a:pPr>
            <a:r>
              <a:rPr lang="pt-BR" sz="1600" dirty="0" smtClean="0">
                <a:latin typeface="Times New Roman" pitchFamily="18" charset="0"/>
                <a:cs typeface="Times New Roman" pitchFamily="18" charset="0"/>
              </a:rPr>
              <a:t>b) Sanção – tem impacto diferenciado no âmbito internacional (difusa)</a:t>
            </a:r>
          </a:p>
          <a:p>
            <a:pPr fontAlgn="auto">
              <a:spcAft>
                <a:spcPts val="0"/>
              </a:spcAft>
              <a:buFont typeface="Arial" pitchFamily="34" charset="0"/>
              <a:buNone/>
              <a:defRPr/>
            </a:pPr>
            <a:r>
              <a:rPr lang="pt-BR" sz="1600" dirty="0" smtClean="0">
                <a:latin typeface="Times New Roman" pitchFamily="18" charset="0"/>
                <a:cs typeface="Times New Roman" pitchFamily="18" charset="0"/>
              </a:rPr>
              <a:t>c) Noção de ato ilícito-&gt; é aquele que viola os tratados e a norma jurídica.</a:t>
            </a:r>
          </a:p>
          <a:p>
            <a:pPr fontAlgn="auto">
              <a:spcAft>
                <a:spcPts val="0"/>
              </a:spcAft>
              <a:defRPr/>
            </a:pPr>
            <a:endParaRPr lang="pt-B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770537"/>
          </a:xfrm>
          <a:prstGeom prst="rect">
            <a:avLst/>
          </a:prstGeom>
          <a:noFill/>
        </p:spPr>
        <p:txBody>
          <a:bodyPr wrap="square" rtlCol="0">
            <a:spAutoFit/>
          </a:bodyPr>
          <a:lstStyle/>
          <a:p>
            <a:pPr fontAlgn="auto">
              <a:spcAft>
                <a:spcPts val="0"/>
              </a:spcAft>
              <a:buFont typeface="Arial" pitchFamily="34" charset="0"/>
              <a:buNone/>
              <a:defRPr/>
            </a:pPr>
            <a:r>
              <a:rPr lang="pt-BR" sz="1600" dirty="0" smtClean="0">
                <a:latin typeface="Times New Roman" pitchFamily="18" charset="0"/>
                <a:cs typeface="Times New Roman" pitchFamily="18" charset="0"/>
              </a:rPr>
              <a:t>*Norma jurídica Internacional não retroativa </a:t>
            </a:r>
          </a:p>
          <a:p>
            <a:pPr fontAlgn="auto">
              <a:spcAft>
                <a:spcPts val="0"/>
              </a:spcAft>
              <a:buFont typeface="Arial" pitchFamily="34" charset="0"/>
              <a:buNone/>
              <a:defRPr/>
            </a:pPr>
            <a:r>
              <a:rPr lang="pt-BR" sz="1600" dirty="0" smtClean="0">
                <a:latin typeface="Times New Roman" pitchFamily="18" charset="0"/>
                <a:cs typeface="Times New Roman" pitchFamily="18" charset="0"/>
              </a:rPr>
              <a:t>a) São poucos, em números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b) São abstratas</a:t>
            </a:r>
          </a:p>
          <a:p>
            <a:pPr fontAlgn="auto">
              <a:spcAft>
                <a:spcPts val="0"/>
              </a:spcAft>
              <a:buFont typeface="Arial" pitchFamily="34" charset="0"/>
              <a:buNone/>
              <a:defRPr/>
            </a:pPr>
            <a:r>
              <a:rPr lang="pt-BR" sz="1600" dirty="0" smtClean="0">
                <a:latin typeface="Times New Roman" pitchFamily="18" charset="0"/>
                <a:cs typeface="Times New Roman" pitchFamily="18" charset="0"/>
              </a:rPr>
              <a:t>c) São atributivas (conferem competência e não materialidade)</a:t>
            </a:r>
          </a:p>
          <a:p>
            <a:pPr fontAlgn="auto">
              <a:spcAft>
                <a:spcPts val="0"/>
              </a:spcAft>
              <a:buFont typeface="Arial" pitchFamily="34" charset="0"/>
              <a:buNone/>
              <a:defRPr/>
            </a:pPr>
            <a:r>
              <a:rPr lang="pt-BR" sz="1600" dirty="0" smtClean="0">
                <a:latin typeface="Times New Roman" pitchFamily="18" charset="0"/>
                <a:cs typeface="Times New Roman" pitchFamily="18" charset="0"/>
              </a:rPr>
              <a:t>d) Relatividade da aplicação</a:t>
            </a:r>
          </a:p>
          <a:p>
            <a:pPr fontAlgn="auto">
              <a:spcAft>
                <a:spcPts val="0"/>
              </a:spcAft>
              <a:buFont typeface="Arial" pitchFamily="34" charset="0"/>
              <a:buNone/>
              <a:defRPr/>
            </a:pPr>
            <a:r>
              <a:rPr lang="pt-BR" sz="1600" dirty="0" smtClean="0">
                <a:latin typeface="Times New Roman" pitchFamily="18" charset="0"/>
                <a:cs typeface="Times New Roman" pitchFamily="18" charset="0"/>
              </a:rPr>
              <a:t>e) Mudança mais ampla</a:t>
            </a:r>
          </a:p>
          <a:p>
            <a:pPr fontAlgn="auto">
              <a:spcAft>
                <a:spcPts val="0"/>
              </a:spcAft>
              <a:buFont typeface="Arial" pitchFamily="34" charset="0"/>
              <a:buNone/>
              <a:defRPr/>
            </a:pPr>
            <a:r>
              <a:rPr lang="pt-BR" sz="1600" dirty="0" smtClean="0">
                <a:latin typeface="Times New Roman" pitchFamily="18" charset="0"/>
                <a:cs typeface="Times New Roman" pitchFamily="18" charset="0"/>
              </a:rPr>
              <a:t>f) Obrigatoriedade depende dos outros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g) Não é retroativa</a:t>
            </a:r>
          </a:p>
          <a:p>
            <a:pPr fontAlgn="auto">
              <a:spcAft>
                <a:spcPts val="0"/>
              </a:spcAft>
              <a:buFont typeface="Arial" pitchFamily="34" charset="0"/>
              <a:buNone/>
              <a:defRPr/>
            </a:pPr>
            <a:r>
              <a:rPr lang="pt-BR" sz="1600" dirty="0" smtClean="0">
                <a:latin typeface="Times New Roman" pitchFamily="18" charset="0"/>
                <a:cs typeface="Times New Roman" pitchFamily="18" charset="0"/>
              </a:rPr>
              <a:t>Normas imperativas</a:t>
            </a:r>
          </a:p>
          <a:p>
            <a:pPr fontAlgn="auto">
              <a:spcAft>
                <a:spcPts val="0"/>
              </a:spcAft>
              <a:buFont typeface="Arial" pitchFamily="34" charset="0"/>
              <a:buNone/>
              <a:defRPr/>
            </a:pPr>
            <a:r>
              <a:rPr lang="pt-BR" sz="1600" dirty="0" smtClean="0">
                <a:latin typeface="Times New Roman" pitchFamily="18" charset="0"/>
                <a:cs typeface="Times New Roman" pitchFamily="18" charset="0"/>
              </a:rPr>
              <a:t>*</a:t>
            </a:r>
            <a:r>
              <a:rPr lang="pt-BR" sz="1600" i="1" dirty="0" smtClean="0">
                <a:latin typeface="Times New Roman" pitchFamily="18" charset="0"/>
                <a:cs typeface="Times New Roman" pitchFamily="18" charset="0"/>
              </a:rPr>
              <a:t>Jus congenes </a:t>
            </a:r>
            <a:r>
              <a:rPr lang="pt-BR" sz="1600" dirty="0" smtClean="0">
                <a:latin typeface="Times New Roman" pitchFamily="18" charset="0"/>
                <a:cs typeface="Times New Roman" pitchFamily="18" charset="0"/>
              </a:rPr>
              <a:t>(                     )</a:t>
            </a:r>
          </a:p>
          <a:p>
            <a:pPr fontAlgn="auto">
              <a:spcAft>
                <a:spcPts val="0"/>
              </a:spcAft>
              <a:buFont typeface="Arial" pitchFamily="34" charset="0"/>
              <a:buNone/>
              <a:defRPr/>
            </a:pPr>
            <a:r>
              <a:rPr lang="pt-BR" sz="1600" dirty="0" smtClean="0">
                <a:latin typeface="Times New Roman" pitchFamily="18" charset="0"/>
                <a:cs typeface="Times New Roman" pitchFamily="18" charset="0"/>
              </a:rPr>
              <a:t>a) Igualdade Jurídica entre os Estados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b) Princípio da não – intervenção</a:t>
            </a:r>
          </a:p>
          <a:p>
            <a:pPr fontAlgn="auto">
              <a:spcAft>
                <a:spcPts val="0"/>
              </a:spcAft>
              <a:buFont typeface="Arial" pitchFamily="34" charset="0"/>
              <a:buNone/>
              <a:defRPr/>
            </a:pPr>
            <a:r>
              <a:rPr lang="pt-BR" sz="1600" dirty="0" smtClean="0">
                <a:latin typeface="Times New Roman" pitchFamily="18" charset="0"/>
                <a:cs typeface="Times New Roman" pitchFamily="18" charset="0"/>
              </a:rPr>
              <a:t>c) Proibição do uso da força</a:t>
            </a:r>
          </a:p>
          <a:p>
            <a:pPr fontAlgn="auto">
              <a:spcAft>
                <a:spcPts val="0"/>
              </a:spcAft>
              <a:buFont typeface="Arial" pitchFamily="34" charset="0"/>
              <a:buNone/>
              <a:defRPr/>
            </a:pPr>
            <a:r>
              <a:rPr lang="pt-BR" sz="1600" dirty="0" smtClean="0">
                <a:latin typeface="Times New Roman" pitchFamily="18" charset="0"/>
                <a:cs typeface="Times New Roman" pitchFamily="18" charset="0"/>
              </a:rPr>
              <a:t>d) Obrigação de solução pacífica dos conflitos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*Ver art. 53 da Convenção de Viena sobre o direito dos tratados.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e) Os Direitos Humanos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f) Liberdade dos Mares</a:t>
            </a:r>
          </a:p>
          <a:p>
            <a:pPr fontAlgn="auto">
              <a:spcAft>
                <a:spcPts val="0"/>
              </a:spcAft>
              <a:buFont typeface="Arial" pitchFamily="34" charset="0"/>
              <a:buNone/>
              <a:defRPr/>
            </a:pPr>
            <a:r>
              <a:rPr lang="pt-BR" sz="1600" dirty="0" smtClean="0">
                <a:latin typeface="Times New Roman" pitchFamily="18" charset="0"/>
                <a:cs typeface="Times New Roman" pitchFamily="18" charset="0"/>
              </a:rPr>
              <a:t>g) Direito Humanitário</a:t>
            </a:r>
          </a:p>
          <a:p>
            <a:pPr fontAlgn="auto">
              <a:spcAft>
                <a:spcPts val="0"/>
              </a:spcAft>
              <a:buFont typeface="Arial" pitchFamily="34" charset="0"/>
              <a:buNone/>
              <a:defRPr/>
            </a:pPr>
            <a:r>
              <a:rPr lang="pt-BR" sz="1600" dirty="0" smtClean="0">
                <a:latin typeface="Times New Roman" pitchFamily="18" charset="0"/>
                <a:cs typeface="Times New Roman" pitchFamily="18" charset="0"/>
              </a:rPr>
              <a:t>h) crime internacional (efeito </a:t>
            </a:r>
            <a:r>
              <a:rPr lang="pt-BR" sz="1600" i="1" dirty="0" smtClean="0">
                <a:latin typeface="Times New Roman" pitchFamily="18" charset="0"/>
                <a:cs typeface="Times New Roman" pitchFamily="18" charset="0"/>
              </a:rPr>
              <a:t>erga omnes</a:t>
            </a:r>
            <a:r>
              <a:rPr lang="pt-BR" sz="1600" dirty="0" smtClean="0">
                <a:latin typeface="Times New Roman" pitchFamily="18" charset="0"/>
                <a:cs typeface="Times New Roman" pitchFamily="18" charset="0"/>
              </a:rPr>
              <a:t>)</a:t>
            </a:r>
            <a:endParaRPr lang="pt-B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139321"/>
          </a:xfrm>
          <a:prstGeom prst="rect">
            <a:avLst/>
          </a:prstGeom>
          <a:noFill/>
        </p:spPr>
        <p:txBody>
          <a:bodyPr wrap="square" rtlCol="0">
            <a:spAutoFit/>
          </a:bodyPr>
          <a:lstStyle/>
          <a:p>
            <a:pPr fontAlgn="auto">
              <a:spcAft>
                <a:spcPts val="0"/>
              </a:spcAft>
              <a:buFont typeface="Arial" pitchFamily="34" charset="0"/>
              <a:buNone/>
              <a:defRPr/>
            </a:pPr>
            <a:r>
              <a:rPr lang="pt-BR" dirty="0" smtClean="0">
                <a:latin typeface="Times New Roman" pitchFamily="18" charset="0"/>
                <a:cs typeface="Times New Roman" pitchFamily="18" charset="0"/>
              </a:rPr>
              <a:t>Princípios Gerais do DIP:</a:t>
            </a:r>
          </a:p>
          <a:p>
            <a:pPr fontAlgn="auto">
              <a:spcAft>
                <a:spcPts val="0"/>
              </a:spcAft>
              <a:buFont typeface="Arial" pitchFamily="34" charset="0"/>
              <a:buNone/>
              <a:defRPr/>
            </a:pPr>
            <a:r>
              <a:rPr lang="pt-BR" dirty="0" smtClean="0">
                <a:latin typeface="Times New Roman" pitchFamily="18" charset="0"/>
                <a:cs typeface="Times New Roman" pitchFamily="18" charset="0"/>
              </a:rPr>
              <a:t>a) Igualdade entre os Estados -&gt; “Todos os Estados são iguais”</a:t>
            </a:r>
          </a:p>
          <a:p>
            <a:pPr fontAlgn="auto">
              <a:spcAft>
                <a:spcPts val="0"/>
              </a:spcAft>
              <a:buFont typeface="Arial" pitchFamily="34" charset="0"/>
              <a:buNone/>
              <a:defRPr/>
            </a:pPr>
            <a:r>
              <a:rPr lang="pt-BR" dirty="0" smtClean="0">
                <a:latin typeface="Times New Roman" pitchFamily="18" charset="0"/>
                <a:cs typeface="Times New Roman" pitchFamily="18" charset="0"/>
              </a:rPr>
              <a:t>b) Boa Fé     Subjetiva-&gt; é o elemento moral e honestidade para o outro.</a:t>
            </a:r>
          </a:p>
          <a:p>
            <a:pPr fontAlgn="auto">
              <a:spcAft>
                <a:spcPts val="0"/>
              </a:spcAft>
              <a:buFont typeface="Arial" pitchFamily="34" charset="0"/>
              <a:buNone/>
              <a:defRPr/>
            </a:pPr>
            <a:r>
              <a:rPr lang="pt-BR" dirty="0" smtClean="0">
                <a:latin typeface="Times New Roman" pitchFamily="18" charset="0"/>
                <a:cs typeface="Times New Roman" pitchFamily="18" charset="0"/>
              </a:rPr>
              <a:t>                     Objetiva-&gt; se o Estado está querendo ajudar é usado como</a:t>
            </a:r>
          </a:p>
          <a:p>
            <a:pPr fontAlgn="auto">
              <a:spcAft>
                <a:spcPts val="0"/>
              </a:spcAft>
              <a:buFont typeface="Arial" pitchFamily="34" charset="0"/>
              <a:buNone/>
              <a:defRPr/>
            </a:pPr>
            <a:r>
              <a:rPr lang="pt-BR" dirty="0" smtClean="0">
                <a:latin typeface="Times New Roman" pitchFamily="18" charset="0"/>
                <a:cs typeface="Times New Roman" pitchFamily="18" charset="0"/>
              </a:rPr>
              <a:t>                                          orientador para os tratados.</a:t>
            </a:r>
          </a:p>
          <a:p>
            <a:pPr fontAlgn="auto">
              <a:spcAft>
                <a:spcPts val="0"/>
              </a:spcAft>
              <a:buFont typeface="Arial" pitchFamily="34" charset="0"/>
              <a:buNone/>
              <a:defRPr/>
            </a:pPr>
            <a:r>
              <a:rPr lang="pt-BR" dirty="0" smtClean="0">
                <a:latin typeface="Times New Roman" pitchFamily="18" charset="0"/>
                <a:cs typeface="Times New Roman" pitchFamily="18" charset="0"/>
              </a:rPr>
              <a:t>c) Solução pacífica dos conflitos -&gt; evitar o conflito armado.</a:t>
            </a:r>
          </a:p>
          <a:p>
            <a:pPr fontAlgn="auto">
              <a:spcAft>
                <a:spcPts val="0"/>
              </a:spcAft>
              <a:buFont typeface="Arial" pitchFamily="34" charset="0"/>
              <a:buNone/>
              <a:defRPr/>
            </a:pPr>
            <a:r>
              <a:rPr lang="pt-BR" dirty="0" smtClean="0">
                <a:latin typeface="Times New Roman" pitchFamily="18" charset="0"/>
                <a:cs typeface="Times New Roman" pitchFamily="18" charset="0"/>
              </a:rPr>
              <a:t>d) Auto determinação dos povos -&gt; é o que mais justifica a ajuda humanitária.</a:t>
            </a:r>
          </a:p>
          <a:p>
            <a:pPr fontAlgn="auto">
              <a:spcAft>
                <a:spcPts val="0"/>
              </a:spcAft>
              <a:buFont typeface="Arial" pitchFamily="34" charset="0"/>
              <a:buNone/>
              <a:defRPr/>
            </a:pPr>
            <a:r>
              <a:rPr lang="pt-BR" dirty="0" smtClean="0">
                <a:latin typeface="Times New Roman" pitchFamily="18" charset="0"/>
                <a:cs typeface="Times New Roman" pitchFamily="18" charset="0"/>
              </a:rPr>
              <a:t>e) Cooperação</a:t>
            </a:r>
          </a:p>
          <a:p>
            <a:pPr fontAlgn="auto">
              <a:spcAft>
                <a:spcPts val="0"/>
              </a:spcAft>
              <a:buFont typeface="Arial" pitchFamily="34" charset="0"/>
              <a:buNone/>
              <a:defRPr/>
            </a:pPr>
            <a:r>
              <a:rPr lang="pt-BR" dirty="0" smtClean="0">
                <a:latin typeface="Times New Roman" pitchFamily="18" charset="0"/>
                <a:cs typeface="Times New Roman" pitchFamily="18" charset="0"/>
              </a:rPr>
              <a:t>f) não intervenção</a:t>
            </a:r>
          </a:p>
          <a:p>
            <a:pPr fontAlgn="auto">
              <a:spcAft>
                <a:spcPts val="0"/>
              </a:spcAft>
              <a:buFont typeface="Arial" pitchFamily="34" charset="0"/>
              <a:buNone/>
              <a:defRPr/>
            </a:pPr>
            <a:r>
              <a:rPr lang="pt-BR" dirty="0" smtClean="0">
                <a:latin typeface="Times New Roman" pitchFamily="18" charset="0"/>
                <a:cs typeface="Times New Roman" pitchFamily="18" charset="0"/>
              </a:rPr>
              <a:t>g) </a:t>
            </a:r>
            <a:r>
              <a:rPr lang="pt-BR" i="1" dirty="0" smtClean="0">
                <a:latin typeface="Times New Roman" pitchFamily="18" charset="0"/>
                <a:cs typeface="Times New Roman" pitchFamily="18" charset="0"/>
              </a:rPr>
              <a:t>Pacta Sunt Servanda</a:t>
            </a:r>
          </a:p>
          <a:p>
            <a:pPr fontAlgn="auto">
              <a:spcAft>
                <a:spcPts val="0"/>
              </a:spcAft>
              <a:buFont typeface="Arial" pitchFamily="34" charset="0"/>
              <a:buNone/>
              <a:defRPr/>
            </a:pPr>
            <a:r>
              <a:rPr lang="pt-BR" i="1" dirty="0" smtClean="0"/>
              <a:t> </a:t>
            </a:r>
            <a:endParaRPr lang="pt-BR"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5157192"/>
            <a:ext cx="9144000" cy="1015663"/>
          </a:xfrm>
          <a:prstGeom prst="rect">
            <a:avLst/>
          </a:prstGeom>
          <a:noFill/>
        </p:spPr>
        <p:txBody>
          <a:bodyPr wrap="square" rtlCol="0">
            <a:spAutoFit/>
          </a:bodyPr>
          <a:lstStyle/>
          <a:p>
            <a:pPr fontAlgn="auto">
              <a:spcAft>
                <a:spcPts val="0"/>
              </a:spcAft>
              <a:buFont typeface="Arial" pitchFamily="34" charset="0"/>
              <a:buNone/>
              <a:defRPr/>
            </a:pPr>
            <a:endParaRPr lang="pt-BR" dirty="0" smtClean="0"/>
          </a:p>
          <a:p>
            <a:pPr algn="ctr" fontAlgn="auto">
              <a:spcAft>
                <a:spcPts val="0"/>
              </a:spcAft>
              <a:buFont typeface="Arial" pitchFamily="34" charset="0"/>
              <a:buNone/>
              <a:defRPr/>
            </a:pPr>
            <a:r>
              <a:rPr lang="pt-BR" sz="1400" dirty="0" smtClean="0">
                <a:latin typeface="Times New Roman" pitchFamily="18" charset="0"/>
                <a:cs typeface="Times New Roman" pitchFamily="18" charset="0"/>
              </a:rPr>
              <a:t>Figura 1: “Mapa TO” Fonte: Dreyer-Eimbcke (1992, p. 48) </a:t>
            </a:r>
          </a:p>
          <a:p>
            <a:pPr algn="ctr" fontAlgn="auto">
              <a:spcAft>
                <a:spcPts val="0"/>
              </a:spcAft>
              <a:buFont typeface="Arial" pitchFamily="34" charset="0"/>
              <a:buNone/>
              <a:defRPr/>
            </a:pPr>
            <a:r>
              <a:rPr lang="pt-BR" sz="1400" dirty="0" smtClean="0">
                <a:latin typeface="Times New Roman" pitchFamily="18" charset="0"/>
                <a:cs typeface="Times New Roman" pitchFamily="18" charset="0"/>
              </a:rPr>
              <a:t>O mapa apresentado na Figura 1 foi produzido no século XII</a:t>
            </a:r>
          </a:p>
          <a:p>
            <a:pPr algn="ctr" fontAlgn="auto">
              <a:spcAft>
                <a:spcPts val="0"/>
              </a:spcAft>
              <a:buFont typeface="Arial" pitchFamily="34" charset="0"/>
              <a:buNone/>
              <a:defRPr/>
            </a:pPr>
            <a:r>
              <a:rPr lang="pt-BR" sz="1400" dirty="0" smtClean="0">
                <a:latin typeface="Times New Roman" pitchFamily="18" charset="0"/>
                <a:cs typeface="Times New Roman" pitchFamily="18" charset="0"/>
              </a:rPr>
              <a:t>em algum lugar da Europa Central </a:t>
            </a:r>
          </a:p>
        </p:txBody>
      </p:sp>
      <p:pic>
        <p:nvPicPr>
          <p:cNvPr id="103427" name="Picture 3"/>
          <p:cNvPicPr>
            <a:picLocks noChangeAspect="1" noChangeArrowheads="1"/>
          </p:cNvPicPr>
          <p:nvPr/>
        </p:nvPicPr>
        <p:blipFill>
          <a:blip r:embed="rId3" cstate="print"/>
          <a:srcRect/>
          <a:stretch>
            <a:fillRect/>
          </a:stretch>
        </p:blipFill>
        <p:spPr bwMode="auto">
          <a:xfrm>
            <a:off x="1763688" y="1268760"/>
            <a:ext cx="5600700"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rot="10800000" flipV="1">
            <a:off x="0" y="5548591"/>
            <a:ext cx="9144000" cy="738664"/>
          </a:xfrm>
          <a:prstGeom prst="rect">
            <a:avLst/>
          </a:prstGeom>
          <a:noFill/>
        </p:spPr>
        <p:txBody>
          <a:bodyPr wrap="square" rtlCol="0">
            <a:spAutoFit/>
          </a:bodyPr>
          <a:lstStyle/>
          <a:p>
            <a:pPr algn="ctr"/>
            <a:r>
              <a:rPr lang="pt-BR" sz="1400" dirty="0" smtClean="0">
                <a:latin typeface="Times New Roman" pitchFamily="18" charset="0"/>
                <a:cs typeface="Times New Roman" pitchFamily="18" charset="0"/>
              </a:rPr>
              <a:t>Figura 2: Europa, 1595, por Gerhard Mercator Fonte: Dreyer-Eimbcke (1992, p. 49)</a:t>
            </a:r>
          </a:p>
          <a:p>
            <a:pPr algn="ctr"/>
            <a:r>
              <a:rPr lang="pt-BR" sz="1400" u="sng" dirty="0" smtClean="0">
                <a:latin typeface="Times New Roman" pitchFamily="18" charset="0"/>
                <a:cs typeface="Times New Roman" pitchFamily="18" charset="0"/>
              </a:rPr>
              <a:t>Gerhard Mercator</a:t>
            </a:r>
            <a:r>
              <a:rPr lang="pt-BR" sz="1400" dirty="0" smtClean="0">
                <a:latin typeface="Times New Roman" pitchFamily="18" charset="0"/>
                <a:cs typeface="Times New Roman" pitchFamily="18" charset="0"/>
              </a:rPr>
              <a:t> produziu mapa da Europa e parte da Ásia Menor que registra o norte da África e até mesmo uma ponta no extremo leste da América do Norte.  </a:t>
            </a:r>
            <a:endParaRPr lang="pt-BR" dirty="0" smtClean="0"/>
          </a:p>
        </p:txBody>
      </p:sp>
      <p:pic>
        <p:nvPicPr>
          <p:cNvPr id="104450" name="Picture 2"/>
          <p:cNvPicPr>
            <a:picLocks noChangeAspect="1" noChangeArrowheads="1"/>
          </p:cNvPicPr>
          <p:nvPr/>
        </p:nvPicPr>
        <p:blipFill>
          <a:blip r:embed="rId3" cstate="print"/>
          <a:srcRect/>
          <a:stretch>
            <a:fillRect/>
          </a:stretch>
        </p:blipFill>
        <p:spPr bwMode="auto">
          <a:xfrm>
            <a:off x="1763688" y="1268760"/>
            <a:ext cx="5629275" cy="41548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78313"/>
          </a:xfrm>
          <a:prstGeom prst="rect">
            <a:avLst/>
          </a:prstGeom>
          <a:noFill/>
        </p:spPr>
        <p:txBody>
          <a:bodyPr wrap="square" rtlCol="0">
            <a:spAutoFit/>
          </a:bodyPr>
          <a:lstStyle/>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A história se perde na nevoa dos tempos, porém, é especialmente possível registrá-la após o domínio da escrita.</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a:t>
            </a:r>
            <a:r>
              <a:rPr lang="pt-BR" dirty="0" smtClean="0">
                <a:solidFill>
                  <a:srgbClr val="FF0000"/>
                </a:solidFill>
                <a:latin typeface="Times New Roman" pitchFamily="18" charset="0"/>
                <a:cs typeface="Times New Roman" pitchFamily="18" charset="0"/>
              </a:rPr>
              <a:t>Idade antiga</a:t>
            </a:r>
            <a:r>
              <a:rPr lang="pt-BR" dirty="0" smtClean="0">
                <a:latin typeface="Times New Roman" pitchFamily="18" charset="0"/>
                <a:cs typeface="Times New Roman" pitchFamily="18" charset="0"/>
              </a:rPr>
              <a:t>	de 4000 a. c. até 04/09/476 d. c. quando da queda do Imperador Rômulo Augusto do Império Romano do Ocidente, pelo Rei bárbaro Odoacro, dos Hérulos.</a:t>
            </a:r>
          </a:p>
          <a:p>
            <a:pPr algn="just"/>
            <a:r>
              <a:rPr lang="pt-BR" dirty="0" smtClean="0">
                <a:latin typeface="Times New Roman" pitchFamily="18" charset="0"/>
                <a:cs typeface="Times New Roman" pitchFamily="18" charset="0"/>
              </a:rPr>
              <a:t>	O Império Romano havia sido dividido em  Império do Ocidente, com capital em Milão e Império do Oriente, com capital em Nicomédia, a 100 Km de Istambul, no ano de 285 d. c.; </a:t>
            </a:r>
          </a:p>
          <a:p>
            <a:pPr algn="just"/>
            <a:r>
              <a:rPr lang="pt-BR" dirty="0" smtClean="0">
                <a:latin typeface="Times New Roman" pitchFamily="18" charset="0"/>
                <a:cs typeface="Times New Roman" pitchFamily="18" charset="0"/>
              </a:rPr>
              <a:t>	</a:t>
            </a:r>
            <a:r>
              <a:rPr lang="pt-BR" dirty="0" smtClean="0">
                <a:solidFill>
                  <a:srgbClr val="FF0000"/>
                </a:solidFill>
                <a:latin typeface="Times New Roman" pitchFamily="18" charset="0"/>
                <a:cs typeface="Times New Roman" pitchFamily="18" charset="0"/>
              </a:rPr>
              <a:t>Idade Média</a:t>
            </a:r>
            <a:r>
              <a:rPr lang="pt-BR" dirty="0" smtClean="0">
                <a:latin typeface="Times New Roman" pitchFamily="18" charset="0"/>
                <a:cs typeface="Times New Roman" pitchFamily="18" charset="0"/>
              </a:rPr>
              <a:t>	de 476 a 1453, com a tomada de Constantinopla, dividindo-se em:</a:t>
            </a:r>
          </a:p>
          <a:p>
            <a:pPr algn="just"/>
            <a:r>
              <a:rPr lang="pt-BR" dirty="0" smtClean="0">
                <a:latin typeface="Times New Roman" pitchFamily="18" charset="0"/>
                <a:cs typeface="Times New Roman" pitchFamily="18" charset="0"/>
              </a:rPr>
              <a:t>			alta idade média –	 do Séc. V ao Séc. X e</a:t>
            </a:r>
          </a:p>
          <a:p>
            <a:pPr algn="just"/>
            <a:r>
              <a:rPr lang="pt-BR" dirty="0" smtClean="0">
                <a:latin typeface="Times New Roman" pitchFamily="18" charset="0"/>
                <a:cs typeface="Times New Roman" pitchFamily="18" charset="0"/>
              </a:rPr>
              <a:t>			baixa idade média – do Séc. XI ao Séc. XV; </a:t>
            </a:r>
          </a:p>
          <a:p>
            <a:pPr algn="just"/>
            <a:r>
              <a:rPr lang="pt-BR" dirty="0" smtClean="0">
                <a:latin typeface="Times New Roman" pitchFamily="18" charset="0"/>
                <a:cs typeface="Times New Roman" pitchFamily="18" charset="0"/>
              </a:rPr>
              <a:t>	</a:t>
            </a:r>
            <a:r>
              <a:rPr lang="pt-BR" dirty="0" smtClean="0">
                <a:solidFill>
                  <a:srgbClr val="FF0000"/>
                </a:solidFill>
                <a:latin typeface="Times New Roman" pitchFamily="18" charset="0"/>
                <a:cs typeface="Times New Roman" pitchFamily="18" charset="0"/>
              </a:rPr>
              <a:t>Idade Moderna	</a:t>
            </a:r>
            <a:r>
              <a:rPr lang="pt-BR" dirty="0" smtClean="0">
                <a:latin typeface="Times New Roman" pitchFamily="18" charset="0"/>
                <a:cs typeface="Times New Roman" pitchFamily="18" charset="0"/>
              </a:rPr>
              <a:t>do Séc. XVI ao Séc. XVIII, com a tomada da Bastilha na 				Revolução Francesa;</a:t>
            </a:r>
          </a:p>
          <a:p>
            <a:pPr algn="just"/>
            <a:r>
              <a:rPr lang="pt-BR" dirty="0" smtClean="0">
                <a:latin typeface="Times New Roman" pitchFamily="18" charset="0"/>
                <a:cs typeface="Times New Roman" pitchFamily="18" charset="0"/>
              </a:rPr>
              <a:t>	</a:t>
            </a:r>
            <a:r>
              <a:rPr lang="pt-BR" dirty="0" smtClean="0">
                <a:solidFill>
                  <a:srgbClr val="FF0000"/>
                </a:solidFill>
                <a:latin typeface="Times New Roman" pitchFamily="18" charset="0"/>
                <a:cs typeface="Times New Roman" pitchFamily="18" charset="0"/>
              </a:rPr>
              <a:t>Idade Contemporânea</a:t>
            </a:r>
            <a:r>
              <a:rPr lang="pt-BR" dirty="0" smtClean="0">
                <a:latin typeface="Times New Roman" pitchFamily="18" charset="0"/>
                <a:cs typeface="Times New Roman" pitchFamily="18" charset="0"/>
              </a:rPr>
              <a:t> do Séc. XVIII ao Séc. XXI.		  </a:t>
            </a:r>
          </a:p>
          <a:p>
            <a:pPr algn="just"/>
            <a:endParaRPr lang="pt-PT" dirty="0" smtClean="0"/>
          </a:p>
          <a:p>
            <a:pPr algn="just"/>
            <a:r>
              <a:rPr lang="pt-BR" dirty="0" smtClean="0">
                <a:latin typeface="Times New Roman" pitchFamily="18" charset="0"/>
                <a:cs typeface="Times New Roman" pitchFamily="18" charset="0"/>
              </a:rPr>
              <a:t>	A Europa dividia-se, naquele final de Séc. XVI, em reinos independentes que começavam a coexistir e a competir no espaço do Velho Mundo.</a:t>
            </a:r>
          </a:p>
          <a:p>
            <a:pPr algn="just"/>
            <a:r>
              <a:rPr lang="pt-BR" dirty="0" smtClean="0">
                <a:latin typeface="Times New Roman" pitchFamily="18" charset="0"/>
                <a:cs typeface="Times New Roman" pitchFamily="18" charset="0"/>
              </a:rPr>
              <a:t>	Surgia o </a:t>
            </a:r>
            <a:r>
              <a:rPr lang="pt-BR" dirty="0" smtClean="0">
                <a:solidFill>
                  <a:srgbClr val="FF0000"/>
                </a:solidFill>
                <a:latin typeface="Times New Roman" pitchFamily="18" charset="0"/>
                <a:cs typeface="Times New Roman" pitchFamily="18" charset="0"/>
              </a:rPr>
              <a:t>Estado Moderno</a:t>
            </a:r>
            <a:r>
              <a:rPr lang="pt-BR" dirty="0" smtClean="0">
                <a:latin typeface="Times New Roman" pitchFamily="18" charset="0"/>
                <a:cs typeface="Times New Roman" pitchFamily="18" charset="0"/>
              </a:rPr>
              <a:t> no Séc. XV.</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8217634"/>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1 – A Emergência das Relações Internacionais:</a:t>
            </a:r>
            <a:endParaRPr lang="pt-BR" dirty="0" smtClean="0">
              <a:latin typeface="Times New Roman" pitchFamily="18" charset="0"/>
              <a:cs typeface="Times New Roman" pitchFamily="18" charset="0"/>
            </a:endParaRPr>
          </a:p>
          <a:p>
            <a:r>
              <a:rPr lang="pt-BR" dirty="0" smtClean="0">
                <a:latin typeface="Times New Roman" pitchFamily="18" charset="0"/>
                <a:cs typeface="Times New Roman" pitchFamily="18" charset="0"/>
              </a:rPr>
              <a:t>	Os Estados Modernos: novidades históricas da Idade Moderna(séculos XV-XVIII);</a:t>
            </a:r>
          </a:p>
          <a:p>
            <a:r>
              <a:rPr lang="pt-BR" dirty="0" smtClean="0">
                <a:latin typeface="Times New Roman" pitchFamily="18" charset="0"/>
                <a:cs typeface="Times New Roman" pitchFamily="18" charset="0"/>
              </a:rPr>
              <a:t>A idade média caracterizou-se pela dicotomia </a:t>
            </a:r>
            <a:r>
              <a:rPr lang="pt-BR" dirty="0" smtClean="0">
                <a:solidFill>
                  <a:srgbClr val="FF0000"/>
                </a:solidFill>
                <a:latin typeface="Times New Roman" pitchFamily="18" charset="0"/>
                <a:cs typeface="Times New Roman" pitchFamily="18" charset="0"/>
              </a:rPr>
              <a:t>fragmentação política e projetos universalistas.</a:t>
            </a:r>
          </a:p>
          <a:p>
            <a:r>
              <a:rPr lang="pt-BR" dirty="0" smtClean="0">
                <a:solidFill>
                  <a:srgbClr val="FF0000"/>
                </a:solidFill>
                <a:latin typeface="Times New Roman" pitchFamily="18" charset="0"/>
                <a:cs typeface="Times New Roman" pitchFamily="18" charset="0"/>
              </a:rPr>
              <a:t>	Sacro Império Romano Germânico de Carlos Magno</a:t>
            </a:r>
            <a:r>
              <a:rPr lang="pt-BR" dirty="0" smtClean="0">
                <a:latin typeface="Times New Roman" pitchFamily="18" charset="0"/>
                <a:cs typeface="Times New Roman" pitchFamily="18" charset="0"/>
              </a:rPr>
              <a:t> – de 800 a 814 d. c. – Primeira tentativa de reunificação das terras do Continente Europeu. </a:t>
            </a:r>
          </a:p>
          <a:p>
            <a:r>
              <a:rPr lang="pt-BR" dirty="0" smtClean="0">
                <a:latin typeface="Times New Roman" pitchFamily="18" charset="0"/>
                <a:cs typeface="Times New Roman" pitchFamily="18" charset="0"/>
              </a:rPr>
              <a:t>	</a:t>
            </a:r>
            <a:r>
              <a:rPr lang="pt-BR" dirty="0" smtClean="0">
                <a:solidFill>
                  <a:srgbClr val="FF0000"/>
                </a:solidFill>
                <a:latin typeface="Times New Roman" pitchFamily="18" charset="0"/>
                <a:cs typeface="Times New Roman" pitchFamily="18" charset="0"/>
              </a:rPr>
              <a:t>Reforma Protestante</a:t>
            </a:r>
            <a:r>
              <a:rPr lang="pt-BR" dirty="0" smtClean="0">
                <a:latin typeface="Times New Roman" pitchFamily="18" charset="0"/>
                <a:cs typeface="Times New Roman" pitchFamily="18" charset="0"/>
              </a:rPr>
              <a:t> em meio a crise do catolicismo.</a:t>
            </a:r>
          </a:p>
          <a:p>
            <a:r>
              <a:rPr lang="pt-BR" dirty="0" smtClean="0">
                <a:latin typeface="Times New Roman" pitchFamily="18" charset="0"/>
                <a:cs typeface="Times New Roman" pitchFamily="18" charset="0"/>
              </a:rPr>
              <a:t>	</a:t>
            </a:r>
            <a:r>
              <a:rPr lang="pt-BR" dirty="0" smtClean="0">
                <a:solidFill>
                  <a:srgbClr val="FF0000"/>
                </a:solidFill>
                <a:latin typeface="Times New Roman" pitchFamily="18" charset="0"/>
                <a:cs typeface="Times New Roman" pitchFamily="18" charset="0"/>
              </a:rPr>
              <a:t>Renascimento </a:t>
            </a:r>
            <a:r>
              <a:rPr lang="pt-BR" dirty="0" smtClean="0">
                <a:latin typeface="Times New Roman" pitchFamily="18" charset="0"/>
                <a:cs typeface="Times New Roman" pitchFamily="18" charset="0"/>
              </a:rPr>
              <a:t>nos séculos XIV e XV.</a:t>
            </a:r>
          </a:p>
          <a:p>
            <a:r>
              <a:rPr lang="pt-BR" dirty="0" smtClean="0">
                <a:latin typeface="Times New Roman" pitchFamily="18" charset="0"/>
                <a:cs typeface="Times New Roman" pitchFamily="18" charset="0"/>
              </a:rPr>
              <a:t>	</a:t>
            </a:r>
            <a:r>
              <a:rPr lang="pt-BR" dirty="0" smtClean="0">
                <a:solidFill>
                  <a:srgbClr val="FF0000"/>
                </a:solidFill>
                <a:latin typeface="Times New Roman" pitchFamily="18" charset="0"/>
                <a:cs typeface="Times New Roman" pitchFamily="18" charset="0"/>
              </a:rPr>
              <a:t>Veneza e Gênova</a:t>
            </a:r>
            <a:r>
              <a:rPr lang="pt-BR" dirty="0" smtClean="0">
                <a:latin typeface="Times New Roman" pitchFamily="18" charset="0"/>
                <a:cs typeface="Times New Roman" pitchFamily="18" charset="0"/>
              </a:rPr>
              <a:t>, no Séc. XVI – comércio com o Oriente. No norte,</a:t>
            </a:r>
            <a:r>
              <a:rPr lang="pt-BR" dirty="0" smtClean="0">
                <a:solidFill>
                  <a:srgbClr val="FF0000"/>
                </a:solidFill>
                <a:latin typeface="Times New Roman" pitchFamily="18" charset="0"/>
                <a:cs typeface="Times New Roman" pitchFamily="18" charset="0"/>
              </a:rPr>
              <a:t> Liga Hanseática.</a:t>
            </a:r>
          </a:p>
          <a:p>
            <a:r>
              <a:rPr lang="pt-BR" dirty="0" smtClean="0">
                <a:solidFill>
                  <a:srgbClr val="FF0000"/>
                </a:solidFill>
                <a:latin typeface="Times New Roman" pitchFamily="18" charset="0"/>
                <a:cs typeface="Times New Roman" pitchFamily="18" charset="0"/>
              </a:rPr>
              <a:t>	</a:t>
            </a:r>
            <a:r>
              <a:rPr lang="pt-BR" dirty="0" smtClean="0">
                <a:latin typeface="Times New Roman" pitchFamily="18" charset="0"/>
                <a:cs typeface="Times New Roman" pitchFamily="18" charset="0"/>
              </a:rPr>
              <a:t>Surge a </a:t>
            </a:r>
            <a:r>
              <a:rPr lang="pt-BR" dirty="0" smtClean="0">
                <a:solidFill>
                  <a:srgbClr val="FF0000"/>
                </a:solidFill>
                <a:latin typeface="Times New Roman" pitchFamily="18" charset="0"/>
                <a:cs typeface="Times New Roman" pitchFamily="18" charset="0"/>
              </a:rPr>
              <a:t>burguesia comercial</a:t>
            </a:r>
            <a:r>
              <a:rPr lang="pt-BR" dirty="0" smtClean="0">
                <a:latin typeface="Times New Roman" pitchFamily="18" charset="0"/>
                <a:cs typeface="Times New Roman" pitchFamily="18" charset="0"/>
              </a:rPr>
              <a:t> não apropriada às condições medievais de políticas de tributação, de segurança e de moeda.</a:t>
            </a:r>
          </a:p>
          <a:p>
            <a:endParaRPr lang="pt-BR" dirty="0" smtClean="0">
              <a:latin typeface="Times New Roman" pitchFamily="18" charset="0"/>
              <a:cs typeface="Times New Roman" pitchFamily="18" charset="0"/>
            </a:endParaRPr>
          </a:p>
          <a:p>
            <a:pPr algn="ctr"/>
            <a:r>
              <a:rPr lang="pt-BR" sz="2000" i="1" dirty="0" smtClean="0">
                <a:solidFill>
                  <a:srgbClr val="0070C0"/>
                </a:solidFill>
                <a:latin typeface="Times New Roman" pitchFamily="18" charset="0"/>
                <a:cs typeface="Times New Roman" pitchFamily="18" charset="0"/>
              </a:rPr>
              <a:t>Esse interesse das burguesias comerciais em maior estabilidade política e segurança para seus negócios convergiam com os projetos de efetivação do poder político por parte das monarquias europeias. Por quê? </a:t>
            </a:r>
            <a:endParaRPr lang="pt-BR" sz="2000" dirty="0" smtClean="0">
              <a:solidFill>
                <a:srgbClr val="0070C0"/>
              </a:solidFill>
              <a:latin typeface="Times New Roman" pitchFamily="18" charset="0"/>
              <a:cs typeface="Times New Roman" pitchFamily="18" charset="0"/>
            </a:endParaRPr>
          </a:p>
          <a:p>
            <a:endParaRPr lang="pt-BR" dirty="0" smtClean="0">
              <a:latin typeface="Times New Roman" pitchFamily="18" charset="0"/>
              <a:cs typeface="Times New Roman" pitchFamily="18" charset="0"/>
            </a:endParaRPr>
          </a:p>
          <a:p>
            <a:endParaRPr lang="pt-BR" dirty="0" smtClean="0">
              <a:latin typeface="Times New Roman" pitchFamily="18" charset="0"/>
              <a:cs typeface="Times New Roman" pitchFamily="18" charset="0"/>
            </a:endParaRPr>
          </a:p>
          <a:p>
            <a:r>
              <a:rPr lang="pt-BR" dirty="0" smtClean="0">
                <a:latin typeface="Times New Roman" pitchFamily="18" charset="0"/>
                <a:cs typeface="Times New Roman" pitchFamily="18" charset="0"/>
              </a:rPr>
              <a:t>	</a:t>
            </a:r>
          </a:p>
          <a:p>
            <a:r>
              <a:rPr lang="pt-BR" dirty="0" smtClean="0">
                <a:latin typeface="Times New Roman" pitchFamily="18" charset="0"/>
                <a:cs typeface="Times New Roman" pitchFamily="18" charset="0"/>
              </a:rPr>
              <a:t>	</a:t>
            </a:r>
          </a:p>
          <a:p>
            <a:endParaRPr lang="pt-BR" dirty="0" smtClean="0">
              <a:solidFill>
                <a:srgbClr val="FF0000"/>
              </a:solidFill>
              <a:latin typeface="Times New Roman" pitchFamily="18" charset="0"/>
              <a:cs typeface="Times New Roman" pitchFamily="18" charset="0"/>
            </a:endParaRPr>
          </a:p>
          <a:p>
            <a:endParaRPr lang="pt-BR" dirty="0" smtClean="0">
              <a:solidFill>
                <a:srgbClr val="FF0000"/>
              </a:solidFill>
              <a:latin typeface="Times New Roman" pitchFamily="18" charset="0"/>
              <a:cs typeface="Times New Roman" pitchFamily="18" charset="0"/>
            </a:endParaRPr>
          </a:p>
          <a:p>
            <a:endParaRPr lang="pt-BR" dirty="0" smtClean="0">
              <a:solidFill>
                <a:srgbClr val="FF0000"/>
              </a:solidFill>
              <a:latin typeface="Times New Roman" pitchFamily="18" charset="0"/>
              <a:cs typeface="Times New Roman" pitchFamily="18" charset="0"/>
            </a:endParaRPr>
          </a:p>
          <a:p>
            <a:endParaRPr lang="pt-BR" dirty="0" smtClean="0">
              <a:solidFill>
                <a:srgbClr val="FF0000"/>
              </a:solidFill>
              <a:latin typeface="Times New Roman" pitchFamily="18" charset="0"/>
              <a:cs typeface="Times New Roman" pitchFamily="18" charset="0"/>
            </a:endParaRPr>
          </a:p>
          <a:p>
            <a:endParaRPr lang="pt-BR" dirty="0" smtClean="0">
              <a:solidFill>
                <a:srgbClr val="FF0000"/>
              </a:solidFill>
              <a:latin typeface="Times New Roman" pitchFamily="18" charset="0"/>
              <a:cs typeface="Times New Roman" pitchFamily="18" charset="0"/>
            </a:endParaRPr>
          </a:p>
          <a:p>
            <a:endParaRPr lang="pt-BR" dirty="0" smtClean="0">
              <a:solidFill>
                <a:srgbClr val="FF0000"/>
              </a:solidFill>
              <a:latin typeface="Times New Roman" pitchFamily="18" charset="0"/>
              <a:cs typeface="Times New Roman" pitchFamily="18" charset="0"/>
            </a:endParaRPr>
          </a:p>
          <a:p>
            <a:endParaRPr lang="pt-BR" dirty="0" smtClean="0">
              <a:solidFill>
                <a:srgbClr val="FF0000"/>
              </a:solidFill>
              <a:latin typeface="Times New Roman" pitchFamily="18" charset="0"/>
              <a:cs typeface="Times New Roman" pitchFamily="18" charset="0"/>
            </a:endParaRPr>
          </a:p>
          <a:p>
            <a:endParaRPr lang="pt-BR" dirty="0" smtClean="0">
              <a:solidFill>
                <a:srgbClr val="FF0000"/>
              </a:solidFill>
              <a:latin typeface="Times New Roman" pitchFamily="18" charset="0"/>
              <a:cs typeface="Times New Roman" pitchFamily="18" charset="0"/>
            </a:endParaRPr>
          </a:p>
          <a:p>
            <a:endParaRPr lang="pt-BR" dirty="0" smtClean="0">
              <a:solidFill>
                <a:srgbClr val="FF0000"/>
              </a:solidFill>
              <a:latin typeface="Times New Roman" pitchFamily="18" charset="0"/>
              <a:cs typeface="Times New Roman" pitchFamily="18" charset="0"/>
            </a:endParaRPr>
          </a:p>
          <a:p>
            <a:endParaRPr lang="pt-BR" dirty="0" smtClean="0">
              <a:solidFill>
                <a:srgbClr val="FF0000"/>
              </a:solidFill>
              <a:latin typeface="Times New Roman" pitchFamily="18" charset="0"/>
              <a:cs typeface="Times New Roman" pitchFamily="18" charset="0"/>
            </a:endParaRPr>
          </a:p>
          <a:p>
            <a:r>
              <a:rPr lang="pt-BR" dirty="0" smtClean="0">
                <a:solidFill>
                  <a:srgbClr val="FF0000"/>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Retângulo 4"/>
          <p:cNvSpPr/>
          <p:nvPr/>
        </p:nvSpPr>
        <p:spPr>
          <a:xfrm>
            <a:off x="107504" y="2459504"/>
            <a:ext cx="8928992" cy="3170099"/>
          </a:xfrm>
          <a:prstGeom prst="rect">
            <a:avLst/>
          </a:prstGeom>
        </p:spPr>
        <p:txBody>
          <a:bodyPr wrap="square">
            <a:spAutoFit/>
          </a:bodyPr>
          <a:lstStyle/>
          <a:p>
            <a:pPr algn="ctr"/>
            <a:r>
              <a:rPr lang="pt-BR" sz="2400" dirty="0" smtClean="0">
                <a:latin typeface="Times New Roman" pitchFamily="18" charset="0"/>
                <a:cs typeface="Times New Roman" pitchFamily="18" charset="0"/>
              </a:rPr>
              <a:t>Programa Nacional de Formação em Administração Pública – PNAP</a:t>
            </a:r>
          </a:p>
          <a:p>
            <a:pPr algn="ctr"/>
            <a:endParaRPr lang="pt-BR" sz="2400" dirty="0" smtClean="0">
              <a:latin typeface="Times New Roman" pitchFamily="18" charset="0"/>
              <a:cs typeface="Times New Roman" pitchFamily="18" charset="0"/>
            </a:endParaRPr>
          </a:p>
          <a:p>
            <a:pPr algn="ctr"/>
            <a:r>
              <a:rPr lang="pt-BR" sz="2400" dirty="0" smtClean="0">
                <a:latin typeface="Times New Roman" pitchFamily="18" charset="0"/>
                <a:cs typeface="Times New Roman" pitchFamily="18" charset="0"/>
              </a:rPr>
              <a:t>Graduação em Administração Pública</a:t>
            </a:r>
          </a:p>
          <a:p>
            <a:pPr algn="ctr"/>
            <a:endParaRPr lang="pt-BR" sz="2400" dirty="0" smtClean="0">
              <a:latin typeface="Times New Roman" pitchFamily="18" charset="0"/>
              <a:cs typeface="Times New Roman" pitchFamily="18" charset="0"/>
            </a:endParaRPr>
          </a:p>
          <a:p>
            <a:pPr algn="ctr"/>
            <a:r>
              <a:rPr lang="pt-BR" sz="2400" dirty="0" smtClean="0">
                <a:latin typeface="Times New Roman" pitchFamily="18" charset="0"/>
                <a:cs typeface="Times New Roman" pitchFamily="18" charset="0"/>
              </a:rPr>
              <a:t>Disciplina: Relações Internacionais</a:t>
            </a:r>
          </a:p>
          <a:p>
            <a:pPr algn="ctr"/>
            <a:endParaRPr lang="pt-BR" sz="2400" dirty="0" smtClean="0">
              <a:latin typeface="Times New Roman" pitchFamily="18" charset="0"/>
              <a:cs typeface="Times New Roman" pitchFamily="18" charset="0"/>
            </a:endParaRPr>
          </a:p>
          <a:p>
            <a:pPr algn="ctr"/>
            <a:r>
              <a:rPr lang="pt-BR" sz="2400" dirty="0" smtClean="0">
                <a:latin typeface="Times New Roman" pitchFamily="18" charset="0"/>
                <a:cs typeface="Times New Roman" pitchFamily="18" charset="0"/>
              </a:rPr>
              <a:t>Professor: Dr. Everton das Neves Gonçalves</a:t>
            </a:r>
          </a:p>
          <a:p>
            <a:pPr algn="ctr"/>
            <a:endParaRPr lang="pt-BR" sz="1600" dirty="0" smtClean="0">
              <a:latin typeface="Times New Roman" pitchFamily="18" charset="0"/>
              <a:cs typeface="Times New Roman" pitchFamily="18" charset="0"/>
            </a:endParaRPr>
          </a:p>
          <a:p>
            <a:pPr algn="ctr"/>
            <a:r>
              <a:rPr lang="pt-BR" sz="1600" dirty="0" smtClean="0">
                <a:latin typeface="Times New Roman" pitchFamily="18" charset="0"/>
                <a:cs typeface="Times New Roman" pitchFamily="18" charset="0"/>
              </a:rPr>
              <a:t>Coordenador do Centro de Estudos Jurídico-Econômicos e de Gestão do Desenvolvimento - CEJEGD  </a:t>
            </a:r>
            <a:endParaRPr lang="pt-B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78313"/>
          </a:xfrm>
          <a:prstGeom prst="rect">
            <a:avLst/>
          </a:prstGeom>
          <a:noFill/>
        </p:spPr>
        <p:txBody>
          <a:bodyPr wrap="square" rtlCol="0">
            <a:spAutoFit/>
          </a:bodyPr>
          <a:lstStyle/>
          <a:p>
            <a:pPr algn="just"/>
            <a:r>
              <a:rPr lang="pt-BR" dirty="0" smtClean="0">
                <a:latin typeface="Times New Roman" pitchFamily="18" charset="0"/>
                <a:cs typeface="Times New Roman" pitchFamily="18" charset="0"/>
              </a:rPr>
              <a:t>	O fortalecimento do poder monárquico interessava à burguesia porque faria dos reinos </a:t>
            </a:r>
            <a:r>
              <a:rPr lang="pt-BR" dirty="0" smtClean="0">
                <a:solidFill>
                  <a:srgbClr val="FF0000"/>
                </a:solidFill>
                <a:latin typeface="Times New Roman" pitchFamily="18" charset="0"/>
                <a:cs typeface="Times New Roman" pitchFamily="18" charset="0"/>
              </a:rPr>
              <a:t>unidades políticas</a:t>
            </a:r>
            <a:r>
              <a:rPr lang="pt-BR" dirty="0" smtClean="0">
                <a:latin typeface="Times New Roman" pitchFamily="18" charset="0"/>
                <a:cs typeface="Times New Roman" pitchFamily="18" charset="0"/>
              </a:rPr>
              <a:t> com uma </a:t>
            </a:r>
            <a:r>
              <a:rPr lang="pt-BR" dirty="0" smtClean="0">
                <a:solidFill>
                  <a:srgbClr val="FF0000"/>
                </a:solidFill>
                <a:latin typeface="Times New Roman" pitchFamily="18" charset="0"/>
                <a:cs typeface="Times New Roman" pitchFamily="18" charset="0"/>
              </a:rPr>
              <a:t>autoridade central </a:t>
            </a:r>
            <a:r>
              <a:rPr lang="pt-BR" dirty="0" smtClean="0">
                <a:latin typeface="Times New Roman" pitchFamily="18" charset="0"/>
                <a:cs typeface="Times New Roman" pitchFamily="18" charset="0"/>
              </a:rPr>
              <a:t>que produziria </a:t>
            </a:r>
            <a:r>
              <a:rPr lang="pt-BR" dirty="0" smtClean="0">
                <a:solidFill>
                  <a:srgbClr val="FF0000"/>
                </a:solidFill>
                <a:latin typeface="Times New Roman" pitchFamily="18" charset="0"/>
                <a:cs typeface="Times New Roman" pitchFamily="18" charset="0"/>
              </a:rPr>
              <a:t>leis uniformes</a:t>
            </a:r>
            <a:r>
              <a:rPr lang="pt-BR" dirty="0" smtClean="0">
                <a:latin typeface="Times New Roman" pitchFamily="18" charset="0"/>
                <a:cs typeface="Times New Roman" pitchFamily="18" charset="0"/>
              </a:rPr>
              <a:t>, estabeleceria </a:t>
            </a:r>
            <a:r>
              <a:rPr lang="pt-BR" dirty="0" smtClean="0">
                <a:solidFill>
                  <a:srgbClr val="FF0000"/>
                </a:solidFill>
                <a:latin typeface="Times New Roman" pitchFamily="18" charset="0"/>
                <a:cs typeface="Times New Roman" pitchFamily="18" charset="0"/>
              </a:rPr>
              <a:t>padrões monetários </a:t>
            </a:r>
            <a:r>
              <a:rPr lang="pt-BR" dirty="0" smtClean="0">
                <a:latin typeface="Times New Roman" pitchFamily="18" charset="0"/>
                <a:cs typeface="Times New Roman" pitchFamily="18" charset="0"/>
              </a:rPr>
              <a:t>e de pesos e medidas, além de fazer </a:t>
            </a:r>
            <a:r>
              <a:rPr lang="pt-BR" dirty="0" smtClean="0">
                <a:solidFill>
                  <a:srgbClr val="FF0000"/>
                </a:solidFill>
                <a:latin typeface="Times New Roman" pitchFamily="18" charset="0"/>
                <a:cs typeface="Times New Roman" pitchFamily="18" charset="0"/>
              </a:rPr>
              <a:t>cessar as guerras locais </a:t>
            </a:r>
            <a:r>
              <a:rPr lang="pt-BR" dirty="0" smtClean="0">
                <a:latin typeface="Times New Roman" pitchFamily="18" charset="0"/>
                <a:cs typeface="Times New Roman" pitchFamily="18" charset="0"/>
              </a:rPr>
              <a:t>e submeter os poderes militares feudais, garantindo </a:t>
            </a:r>
            <a:r>
              <a:rPr lang="pt-BR" dirty="0" smtClean="0">
                <a:solidFill>
                  <a:srgbClr val="FF0000"/>
                </a:solidFill>
                <a:latin typeface="Times New Roman" pitchFamily="18" charset="0"/>
                <a:cs typeface="Times New Roman" pitchFamily="18" charset="0"/>
              </a:rPr>
              <a:t>segurança à propriedade e à vida dos comerciantes</a:t>
            </a:r>
            <a:r>
              <a:rPr lang="pt-BR" dirty="0" smtClean="0">
                <a:latin typeface="Times New Roman" pitchFamily="18" charset="0"/>
                <a:cs typeface="Times New Roman" pitchFamily="18" charset="0"/>
              </a:rPr>
              <a:t>. Já para as monarquias, a aliança com a burguesia traria os recursos financeiros necessários para custear o </a:t>
            </a:r>
            <a:r>
              <a:rPr lang="pt-BR" dirty="0" smtClean="0">
                <a:solidFill>
                  <a:srgbClr val="FF0000"/>
                </a:solidFill>
                <a:latin typeface="Times New Roman" pitchFamily="18" charset="0"/>
                <a:cs typeface="Times New Roman" pitchFamily="18" charset="0"/>
              </a:rPr>
              <a:t>aparelhamento militar e institucional </a:t>
            </a:r>
            <a:r>
              <a:rPr lang="pt-BR" dirty="0" smtClean="0">
                <a:latin typeface="Times New Roman" pitchFamily="18" charset="0"/>
                <a:cs typeface="Times New Roman" pitchFamily="18" charset="0"/>
              </a:rPr>
              <a:t>sem o qual os reis não conseguiriam nem sujeitar os senhores feudais, tampouco sustentar as forças armadas e o aparato burocrático-institucional (ministérios, polícia, tribunais etc.), fundamentais para exercer o governo sobre um território e uma população. </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Seria, então, base do Estado Moderno e de seu aparato institucional (Governo, Jurisdição e Direito), a segurança para o desenvolvimento da propriedade privada  e da livre contratação, mormente a partir da</a:t>
            </a:r>
            <a:r>
              <a:rPr lang="pt-BR" dirty="0" smtClean="0">
                <a:solidFill>
                  <a:srgbClr val="FF0000"/>
                </a:solidFill>
                <a:latin typeface="Times New Roman" pitchFamily="18" charset="0"/>
                <a:cs typeface="Times New Roman" pitchFamily="18" charset="0"/>
              </a:rPr>
              <a:t> centralização do poder </a:t>
            </a:r>
            <a:r>
              <a:rPr lang="pt-BR" dirty="0" smtClean="0">
                <a:latin typeface="Times New Roman" pitchFamily="18" charset="0"/>
                <a:cs typeface="Times New Roman" pitchFamily="18" charset="0"/>
              </a:rPr>
              <a:t>e cumprimento da </a:t>
            </a:r>
            <a:r>
              <a:rPr lang="pt-BR" dirty="0" smtClean="0">
                <a:solidFill>
                  <a:srgbClr val="FF0000"/>
                </a:solidFill>
                <a:latin typeface="Times New Roman" pitchFamily="18" charset="0"/>
                <a:cs typeface="Times New Roman" pitchFamily="18" charset="0"/>
              </a:rPr>
              <a:t>Lei</a:t>
            </a:r>
            <a:r>
              <a:rPr lang="pt-BR" dirty="0" smtClean="0">
                <a:latin typeface="Times New Roman" pitchFamily="18" charset="0"/>
                <a:cs typeface="Times New Roman" pitchFamily="18" charset="0"/>
              </a:rPr>
              <a:t>.</a:t>
            </a:r>
          </a:p>
          <a:p>
            <a:pPr algn="just"/>
            <a:r>
              <a:rPr lang="pt-BR" dirty="0" smtClean="0">
                <a:latin typeface="Times New Roman" pitchFamily="18" charset="0"/>
                <a:cs typeface="Times New Roman" pitchFamily="18" charset="0"/>
              </a:rPr>
              <a:t>	Para tanto, Jean Bodin defende a soberania dos Estados – uma, indivisível, inalienável, imprescritível em seu </a:t>
            </a:r>
            <a:r>
              <a:rPr lang="pt-BR" i="1" dirty="0" smtClean="0">
                <a:latin typeface="Times New Roman" pitchFamily="18" charset="0"/>
                <a:cs typeface="Times New Roman" pitchFamily="18" charset="0"/>
              </a:rPr>
              <a:t>Les six livres de la republique,</a:t>
            </a:r>
            <a:r>
              <a:rPr lang="pt-BR" dirty="0" smtClean="0">
                <a:latin typeface="Times New Roman" pitchFamily="18" charset="0"/>
                <a:cs typeface="Times New Roman" pitchFamily="18" charset="0"/>
              </a:rPr>
              <a:t> em 1576. </a:t>
            </a:r>
          </a:p>
          <a:p>
            <a:pPr algn="just"/>
            <a:r>
              <a:rPr lang="pt-BR" dirty="0" smtClean="0">
                <a:latin typeface="Times New Roman" pitchFamily="18" charset="0"/>
                <a:cs typeface="Times New Roman" pitchFamily="18" charset="0"/>
              </a:rPr>
              <a:t>	Montesquieu propõe a tripartição do poder – Executivo, Legislativo e Judiciário em seu </a:t>
            </a:r>
            <a:r>
              <a:rPr lang="pt-BR" i="1" dirty="0" smtClean="0">
                <a:latin typeface="Times New Roman" pitchFamily="18" charset="0"/>
                <a:cs typeface="Times New Roman" pitchFamily="18" charset="0"/>
              </a:rPr>
              <a:t>De l´esprit des lois</a:t>
            </a:r>
            <a:r>
              <a:rPr lang="pt-BR" dirty="0" smtClean="0">
                <a:latin typeface="Times New Roman" pitchFamily="18" charset="0"/>
                <a:cs typeface="Times New Roman" pitchFamily="18" charset="0"/>
              </a:rPr>
              <a:t>, em 1758.</a:t>
            </a:r>
          </a:p>
          <a:p>
            <a:pPr algn="just"/>
            <a:r>
              <a:rPr lang="pt-BR"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3"/>
            <a:ext cx="9144000" cy="5078313"/>
          </a:xfrm>
          <a:prstGeom prst="rect">
            <a:avLst/>
          </a:prstGeom>
          <a:noFill/>
        </p:spPr>
        <p:txBody>
          <a:bodyPr wrap="square" rtlCol="0">
            <a:spAutoFit/>
          </a:bodyPr>
          <a:lstStyle/>
          <a:p>
            <a:pPr fontAlgn="auto">
              <a:spcAft>
                <a:spcPts val="0"/>
              </a:spcAft>
              <a:buFont typeface="Arial" pitchFamily="34" charset="0"/>
              <a:buNone/>
              <a:defRPr/>
            </a:pPr>
            <a:r>
              <a:rPr lang="pt-BR" sz="1200" dirty="0" smtClean="0">
                <a:latin typeface="Times New Roman" pitchFamily="18" charset="0"/>
                <a:cs typeface="Times New Roman" pitchFamily="18" charset="0"/>
              </a:rPr>
              <a:t>Estado Moderno e o Direito Internacional Público: Origens e Evolução Histórica</a:t>
            </a:r>
          </a:p>
          <a:p>
            <a:pPr fontAlgn="auto">
              <a:spcAft>
                <a:spcPts val="0"/>
              </a:spcAft>
              <a:buFont typeface="Arial" pitchFamily="34" charset="0"/>
              <a:buNone/>
              <a:defRPr/>
            </a:pPr>
            <a:r>
              <a:rPr lang="pt-BR" sz="1200" dirty="0" smtClean="0">
                <a:latin typeface="Times New Roman" pitchFamily="18" charset="0"/>
                <a:cs typeface="Times New Roman" pitchFamily="18" charset="0"/>
              </a:rPr>
              <a:t> - </a:t>
            </a:r>
            <a:r>
              <a:rPr lang="pt-BR" sz="1200" dirty="0" smtClean="0">
                <a:solidFill>
                  <a:srgbClr val="FF0000"/>
                </a:solidFill>
                <a:latin typeface="Times New Roman" pitchFamily="18" charset="0"/>
                <a:cs typeface="Times New Roman" pitchFamily="18" charset="0"/>
              </a:rPr>
              <a:t>O Estado moderno surge</a:t>
            </a:r>
            <a:r>
              <a:rPr lang="pt-BR" sz="1200" dirty="0" smtClean="0">
                <a:latin typeface="Times New Roman" pitchFamily="18" charset="0"/>
                <a:cs typeface="Times New Roman" pitchFamily="18" charset="0"/>
              </a:rPr>
              <a:t> no Séc. XV, com a formação de Estados nacionais como Portugal em 10/09/1451, mediante a assinatura do tratado entre a República de Veneza e o Império Otomano;</a:t>
            </a:r>
          </a:p>
          <a:p>
            <a:pPr fontAlgn="auto">
              <a:spcAft>
                <a:spcPts val="0"/>
              </a:spcAft>
              <a:buFontTx/>
              <a:buChar char="-"/>
              <a:defRPr/>
            </a:pPr>
            <a:r>
              <a:rPr lang="pt-BR" sz="1200" dirty="0" smtClean="0">
                <a:solidFill>
                  <a:srgbClr val="FF0000"/>
                </a:solidFill>
                <a:latin typeface="Times New Roman" pitchFamily="18" charset="0"/>
                <a:cs typeface="Times New Roman" pitchFamily="18" charset="0"/>
              </a:rPr>
              <a:t>Evolução do DIP</a:t>
            </a:r>
            <a:r>
              <a:rPr lang="pt-BR" sz="1200" dirty="0" smtClean="0">
                <a:latin typeface="Times New Roman" pitchFamily="18" charset="0"/>
                <a:cs typeface="Times New Roman" pitchFamily="18" charset="0"/>
              </a:rPr>
              <a:t>: </a:t>
            </a:r>
          </a:p>
          <a:p>
            <a:pPr fontAlgn="auto">
              <a:spcAft>
                <a:spcPts val="0"/>
              </a:spcAft>
              <a:buFont typeface="Arial" pitchFamily="34" charset="0"/>
              <a:buNone/>
              <a:defRPr/>
            </a:pPr>
            <a:r>
              <a:rPr lang="pt-BR" sz="1200" dirty="0" smtClean="0">
                <a:solidFill>
                  <a:srgbClr val="FF0000"/>
                </a:solidFill>
                <a:latin typeface="Times New Roman" pitchFamily="18" charset="0"/>
                <a:cs typeface="Times New Roman" pitchFamily="18" charset="0"/>
              </a:rPr>
              <a:t>Antiguidade oriental: </a:t>
            </a:r>
            <a:r>
              <a:rPr lang="pt-BR" sz="1200" dirty="0" smtClean="0">
                <a:latin typeface="Times New Roman" pitchFamily="18" charset="0"/>
                <a:cs typeface="Times New Roman" pitchFamily="18" charset="0"/>
              </a:rPr>
              <a:t>3100 a.C. (tratado entre cidade-estado de Lagash e homens de Umma; duas cidades de Mesopotâmia);</a:t>
            </a:r>
          </a:p>
          <a:p>
            <a:pPr fontAlgn="auto">
              <a:spcAft>
                <a:spcPts val="0"/>
              </a:spcAft>
              <a:buFont typeface="Arial" pitchFamily="34" charset="0"/>
              <a:buNone/>
              <a:defRPr/>
            </a:pPr>
            <a:r>
              <a:rPr lang="pt-BR" sz="1200" dirty="0" smtClean="0">
                <a:latin typeface="Times New Roman" pitchFamily="18" charset="0"/>
                <a:cs typeface="Times New Roman" pitchFamily="18" charset="0"/>
              </a:rPr>
              <a:t>                                                  1291 a.  c. (Ramsés II e Hattisuli, reis dos hititas).</a:t>
            </a:r>
          </a:p>
          <a:p>
            <a:pPr fontAlgn="auto">
              <a:spcAft>
                <a:spcPts val="0"/>
              </a:spcAft>
              <a:buFont typeface="Arial" pitchFamily="34" charset="0"/>
              <a:buNone/>
              <a:defRPr/>
            </a:pPr>
            <a:r>
              <a:rPr lang="pt-BR" sz="1200" dirty="0" smtClean="0">
                <a:latin typeface="Times New Roman" pitchFamily="18" charset="0"/>
                <a:cs typeface="Times New Roman" pitchFamily="18" charset="0"/>
              </a:rPr>
              <a:t>                                                  Séc. I d. c.: (Código de Manu).</a:t>
            </a:r>
          </a:p>
          <a:p>
            <a:pPr fontAlgn="auto">
              <a:spcAft>
                <a:spcPts val="0"/>
              </a:spcAft>
              <a:buFont typeface="Arial" pitchFamily="34" charset="0"/>
              <a:buNone/>
              <a:defRPr/>
            </a:pPr>
            <a:r>
              <a:rPr lang="pt-BR" sz="1200" dirty="0" smtClean="0">
                <a:latin typeface="Times New Roman" pitchFamily="18" charset="0"/>
                <a:cs typeface="Times New Roman" pitchFamily="18" charset="0"/>
              </a:rPr>
              <a:t>                                                  2357 a.  c.: (China: Imperador Yao).</a:t>
            </a:r>
          </a:p>
          <a:p>
            <a:pPr fontAlgn="auto">
              <a:spcAft>
                <a:spcPts val="0"/>
              </a:spcAft>
              <a:buFont typeface="Arial" pitchFamily="34" charset="0"/>
              <a:buNone/>
              <a:defRPr/>
            </a:pPr>
            <a:r>
              <a:rPr lang="pt-BR" sz="1200" dirty="0" smtClean="0">
                <a:latin typeface="Times New Roman" pitchFamily="18" charset="0"/>
                <a:cs typeface="Times New Roman" pitchFamily="18" charset="0"/>
              </a:rPr>
              <a:t>	*Gregos: Institutos de DIP: arbitragem, tratados, inviolabilidade dos Embaixadores.</a:t>
            </a:r>
          </a:p>
          <a:p>
            <a:pPr fontAlgn="auto">
              <a:spcAft>
                <a:spcPts val="0"/>
              </a:spcAft>
              <a:buFont typeface="Arial" pitchFamily="34" charset="0"/>
              <a:buNone/>
              <a:defRPr/>
            </a:pPr>
            <a:r>
              <a:rPr lang="pt-BR" sz="1200" dirty="0" smtClean="0">
                <a:latin typeface="Times New Roman" pitchFamily="18" charset="0"/>
                <a:cs typeface="Times New Roman" pitchFamily="18" charset="0"/>
              </a:rPr>
              <a:t>	*Roma: </a:t>
            </a:r>
            <a:r>
              <a:rPr lang="pt-BR" sz="1200" i="1" dirty="0" smtClean="0">
                <a:latin typeface="Times New Roman" pitchFamily="18" charset="0"/>
                <a:cs typeface="Times New Roman" pitchFamily="18" charset="0"/>
              </a:rPr>
              <a:t>Jus gentium</a:t>
            </a:r>
            <a:r>
              <a:rPr lang="pt-BR" sz="1200" dirty="0" smtClean="0">
                <a:latin typeface="Times New Roman" pitchFamily="18" charset="0"/>
                <a:cs typeface="Times New Roman" pitchFamily="18" charset="0"/>
              </a:rPr>
              <a:t> e </a:t>
            </a:r>
            <a:r>
              <a:rPr lang="pt-BR" sz="1200" i="1" dirty="0" smtClean="0">
                <a:latin typeface="Times New Roman" pitchFamily="18" charset="0"/>
                <a:cs typeface="Times New Roman" pitchFamily="18" charset="0"/>
              </a:rPr>
              <a:t>jus fetiale</a:t>
            </a:r>
            <a:r>
              <a:rPr lang="pt-BR" sz="1200" dirty="0" smtClean="0">
                <a:latin typeface="Times New Roman" pitchFamily="18" charset="0"/>
                <a:cs typeface="Times New Roman" pitchFamily="18" charset="0"/>
              </a:rPr>
              <a:t>. Enquanto a 1° tratava de normas Direito Romano que os estrangeiros podiam invocar, a 2° 			tratava de normas utilizadas nas relações com nações estrangeiras.</a:t>
            </a:r>
          </a:p>
          <a:p>
            <a:pPr fontAlgn="auto">
              <a:spcAft>
                <a:spcPts val="0"/>
              </a:spcAft>
              <a:buFont typeface="Arial" pitchFamily="34" charset="0"/>
              <a:buNone/>
              <a:defRPr/>
            </a:pPr>
            <a:r>
              <a:rPr lang="pt-BR" sz="1200" dirty="0" smtClean="0">
                <a:latin typeface="Times New Roman" pitchFamily="18" charset="0"/>
                <a:cs typeface="Times New Roman" pitchFamily="18" charset="0"/>
              </a:rPr>
              <a:t>	*Medievo: Influencia da igreja. Nicolau Maquiavel e sua obra O Príncipe de 1513, publicado em 1532. </a:t>
            </a:r>
          </a:p>
          <a:p>
            <a:pPr fontAlgn="auto">
              <a:spcAft>
                <a:spcPts val="0"/>
              </a:spcAft>
              <a:buFont typeface="Arial" pitchFamily="34" charset="0"/>
              <a:buNone/>
              <a:defRPr/>
            </a:pPr>
            <a:r>
              <a:rPr lang="pt-BR" sz="1200" dirty="0" smtClean="0">
                <a:solidFill>
                  <a:srgbClr val="FF0000"/>
                </a:solidFill>
                <a:latin typeface="Times New Roman" pitchFamily="18" charset="0"/>
                <a:cs typeface="Times New Roman" pitchFamily="18" charset="0"/>
              </a:rPr>
              <a:t>Sistema Clássico </a:t>
            </a:r>
            <a:r>
              <a:rPr lang="pt-BR" sz="1200" dirty="0" smtClean="0">
                <a:latin typeface="Times New Roman" pitchFamily="18" charset="0"/>
                <a:cs typeface="Times New Roman" pitchFamily="18" charset="0"/>
              </a:rPr>
              <a:t>(1648 – 1918).</a:t>
            </a:r>
          </a:p>
          <a:p>
            <a:pPr fontAlgn="auto">
              <a:spcAft>
                <a:spcPts val="0"/>
              </a:spcAft>
              <a:buFont typeface="Arial" pitchFamily="34" charset="0"/>
              <a:buNone/>
              <a:defRPr/>
            </a:pPr>
            <a:r>
              <a:rPr lang="pt-BR" sz="1200" dirty="0" smtClean="0">
                <a:latin typeface="Times New Roman" pitchFamily="18" charset="0"/>
                <a:cs typeface="Times New Roman" pitchFamily="18" charset="0"/>
              </a:rPr>
              <a:t>	*Paz de Vestfália (24.10.1648)=&gt; fim da Guerra dos 30 anos: França (Católica), Suécia, Boemia, Dinamarca, Noruega, Rep. Neerlandesa, Escócia, Inglaterra, Saxônia, </a:t>
            </a:r>
            <a:r>
              <a:rPr lang="pt-BR" sz="1200" dirty="0" err="1" smtClean="0">
                <a:latin typeface="Times New Roman" pitchFamily="18" charset="0"/>
                <a:cs typeface="Times New Roman" pitchFamily="18" charset="0"/>
              </a:rPr>
              <a:t>Palatinato</a:t>
            </a:r>
            <a:r>
              <a:rPr lang="pt-BR" sz="1200" dirty="0" smtClean="0">
                <a:latin typeface="Times New Roman" pitchFamily="18" charset="0"/>
                <a:cs typeface="Times New Roman" pitchFamily="18" charset="0"/>
              </a:rPr>
              <a:t>, Transilvânia (Protestantes) x Sacro Império Romano-Germânico, Liga Católica, </a:t>
            </a:r>
            <a:r>
              <a:rPr lang="pt-BR" sz="1200" dirty="0" err="1" smtClean="0">
                <a:latin typeface="Times New Roman" pitchFamily="18" charset="0"/>
                <a:cs typeface="Times New Roman" pitchFamily="18" charset="0"/>
              </a:rPr>
              <a:t>Austria</a:t>
            </a:r>
            <a:r>
              <a:rPr lang="pt-BR" sz="1200" dirty="0" smtClean="0">
                <a:latin typeface="Times New Roman" pitchFamily="18" charset="0"/>
                <a:cs typeface="Times New Roman" pitchFamily="18" charset="0"/>
              </a:rPr>
              <a:t>, Baviera, Hungria, Reino da </a:t>
            </a:r>
            <a:r>
              <a:rPr lang="pt-BR" sz="1200" dirty="0" err="1" smtClean="0">
                <a:latin typeface="Times New Roman" pitchFamily="18" charset="0"/>
                <a:cs typeface="Times New Roman" pitchFamily="18" charset="0"/>
              </a:rPr>
              <a:t>Croacia</a:t>
            </a:r>
            <a:r>
              <a:rPr lang="pt-BR" sz="1200" dirty="0" smtClean="0">
                <a:latin typeface="Times New Roman" pitchFamily="18" charset="0"/>
                <a:cs typeface="Times New Roman" pitchFamily="18" charset="0"/>
              </a:rPr>
              <a:t> e Espanha (Católicos).</a:t>
            </a:r>
            <a:r>
              <a:rPr lang="pt-BR" sz="1200" i="1" dirty="0" smtClean="0">
                <a:latin typeface="Times New Roman" pitchFamily="18" charset="0"/>
                <a:cs typeface="Times New Roman" pitchFamily="18" charset="0"/>
              </a:rPr>
              <a:t> </a:t>
            </a:r>
            <a:endParaRPr lang="pt-BR" sz="1200" dirty="0" smtClean="0">
              <a:latin typeface="Times New Roman" pitchFamily="18" charset="0"/>
              <a:cs typeface="Times New Roman" pitchFamily="18" charset="0"/>
            </a:endParaRPr>
          </a:p>
          <a:p>
            <a:pPr fontAlgn="auto">
              <a:spcAft>
                <a:spcPts val="0"/>
              </a:spcAft>
              <a:buFont typeface="Arial" pitchFamily="34" charset="0"/>
              <a:buNone/>
              <a:defRPr/>
            </a:pPr>
            <a:r>
              <a:rPr lang="pt-BR" sz="1200" dirty="0" smtClean="0">
                <a:latin typeface="Times New Roman" pitchFamily="18" charset="0"/>
                <a:cs typeface="Times New Roman" pitchFamily="18" charset="0"/>
              </a:rPr>
              <a:t>	* Henry Wheaton: 1° historiador do DIP tratou da paz a partir de Vestfália em 1648, após guerra dos 30 anos.</a:t>
            </a:r>
            <a:r>
              <a:rPr lang="pt-BR" sz="1200" dirty="0" smtClean="0">
                <a:solidFill>
                  <a:srgbClr val="FF0000"/>
                </a:solidFill>
                <a:latin typeface="Times New Roman" pitchFamily="18" charset="0"/>
                <a:cs typeface="Times New Roman" pitchFamily="18" charset="0"/>
              </a:rPr>
              <a:t> </a:t>
            </a:r>
          </a:p>
          <a:p>
            <a:pPr fontAlgn="auto">
              <a:spcAft>
                <a:spcPts val="0"/>
              </a:spcAft>
              <a:buFont typeface="Arial" pitchFamily="34" charset="0"/>
              <a:buNone/>
              <a:defRPr/>
            </a:pPr>
            <a:r>
              <a:rPr lang="pt-BR" sz="1200" dirty="0" smtClean="0">
                <a:solidFill>
                  <a:srgbClr val="FF0000"/>
                </a:solidFill>
                <a:latin typeface="Times New Roman" pitchFamily="18" charset="0"/>
                <a:cs typeface="Times New Roman" pitchFamily="18" charset="0"/>
              </a:rPr>
              <a:t>Fundadores do DIP: </a:t>
            </a:r>
            <a:r>
              <a:rPr lang="pt-BR" sz="1200" dirty="0" smtClean="0">
                <a:latin typeface="Times New Roman" pitchFamily="18" charset="0"/>
                <a:cs typeface="Times New Roman" pitchFamily="18" charset="0"/>
              </a:rPr>
              <a:t>Francisco de Vitória (1483-1546)</a:t>
            </a:r>
          </a:p>
          <a:p>
            <a:pPr fontAlgn="auto">
              <a:spcAft>
                <a:spcPts val="0"/>
              </a:spcAft>
              <a:buFont typeface="Arial" pitchFamily="34" charset="0"/>
              <a:buNone/>
              <a:defRPr/>
            </a:pPr>
            <a:r>
              <a:rPr lang="pt-BR" sz="1200" dirty="0" smtClean="0">
                <a:latin typeface="Times New Roman" pitchFamily="18" charset="0"/>
                <a:cs typeface="Times New Roman" pitchFamily="18" charset="0"/>
              </a:rPr>
              <a:t>                                                Alberico Gentili (1552-1608)		Francisco Suarez (1548-1617)</a:t>
            </a:r>
          </a:p>
          <a:p>
            <a:pPr fontAlgn="auto">
              <a:spcAft>
                <a:spcPts val="0"/>
              </a:spcAft>
              <a:buFont typeface="Arial" pitchFamily="34" charset="0"/>
              <a:buNone/>
              <a:defRPr/>
            </a:pPr>
            <a:r>
              <a:rPr lang="pt-BR" sz="1200" dirty="0" smtClean="0">
                <a:latin typeface="Times New Roman" pitchFamily="18" charset="0"/>
                <a:cs typeface="Times New Roman" pitchFamily="18" charset="0"/>
              </a:rPr>
              <a:t>                                                Hugo Grotius (1585-1645)		Ricardo Zouch (1590-1660)</a:t>
            </a:r>
          </a:p>
          <a:p>
            <a:pPr fontAlgn="auto">
              <a:spcAft>
                <a:spcPts val="0"/>
              </a:spcAft>
              <a:buFont typeface="Arial" pitchFamily="34" charset="0"/>
              <a:buNone/>
              <a:defRPr/>
            </a:pPr>
            <a:r>
              <a:rPr lang="pt-BR" sz="1200" dirty="0" smtClean="0">
                <a:latin typeface="Times New Roman" pitchFamily="18" charset="0"/>
                <a:cs typeface="Times New Roman" pitchFamily="18" charset="0"/>
              </a:rPr>
              <a:t>                                                Samuel Pufendorf (1632-1694)</a:t>
            </a:r>
          </a:p>
          <a:p>
            <a:pPr fontAlgn="auto">
              <a:spcAft>
                <a:spcPts val="0"/>
              </a:spcAft>
              <a:buFont typeface="Arial" pitchFamily="34" charset="0"/>
              <a:buNone/>
              <a:defRPr/>
            </a:pPr>
            <a:r>
              <a:rPr lang="pt-BR" sz="1200" dirty="0" smtClean="0">
                <a:solidFill>
                  <a:srgbClr val="FF0000"/>
                </a:solidFill>
                <a:latin typeface="Times New Roman" pitchFamily="18" charset="0"/>
                <a:cs typeface="Times New Roman" pitchFamily="18" charset="0"/>
              </a:rPr>
              <a:t>Idade Contemporânea</a:t>
            </a:r>
            <a:r>
              <a:rPr lang="pt-BR" sz="1200" dirty="0" smtClean="0">
                <a:latin typeface="Times New Roman" pitchFamily="18" charset="0"/>
                <a:cs typeface="Times New Roman" pitchFamily="18" charset="0"/>
              </a:rPr>
              <a:t>: Revolução Francesa, em 1789,  (princípio das nacionalidades).</a:t>
            </a:r>
          </a:p>
          <a:p>
            <a:pPr fontAlgn="auto">
              <a:spcAft>
                <a:spcPts val="0"/>
              </a:spcAft>
              <a:buFont typeface="Arial" pitchFamily="34" charset="0"/>
              <a:buNone/>
              <a:defRPr/>
            </a:pPr>
            <a:r>
              <a:rPr lang="pt-BR" sz="1200" dirty="0" smtClean="0">
                <a:latin typeface="Times New Roman" pitchFamily="18" charset="0"/>
                <a:cs typeface="Times New Roman" pitchFamily="18" charset="0"/>
              </a:rPr>
              <a:t>        	*1899: 1º Conferência de paz de Haia.</a:t>
            </a:r>
          </a:p>
          <a:p>
            <a:pPr fontAlgn="auto">
              <a:spcAft>
                <a:spcPts val="0"/>
              </a:spcAft>
              <a:buFont typeface="Arial" pitchFamily="34" charset="0"/>
              <a:buNone/>
              <a:defRPr/>
            </a:pPr>
            <a:r>
              <a:rPr lang="pt-BR" sz="1200" dirty="0" smtClean="0">
                <a:latin typeface="Times New Roman" pitchFamily="18" charset="0"/>
                <a:cs typeface="Times New Roman" pitchFamily="18" charset="0"/>
              </a:rPr>
              <a:t>	*1907: 2º conferência de paz de Haia.</a:t>
            </a:r>
          </a:p>
          <a:p>
            <a:pPr fontAlgn="auto">
              <a:spcAft>
                <a:spcPts val="0"/>
              </a:spcAft>
              <a:buFont typeface="Arial" pitchFamily="34" charset="0"/>
              <a:buNone/>
              <a:defRPr/>
            </a:pPr>
            <a:r>
              <a:rPr lang="pt-BR" sz="1200" dirty="0" smtClean="0">
                <a:solidFill>
                  <a:srgbClr val="FF0000"/>
                </a:solidFill>
                <a:latin typeface="Times New Roman" pitchFamily="18" charset="0"/>
                <a:cs typeface="Times New Roman" pitchFamily="18" charset="0"/>
              </a:rPr>
              <a:t>Sistema Moderno </a:t>
            </a:r>
            <a:r>
              <a:rPr lang="pt-BR" sz="1200" dirty="0" smtClean="0">
                <a:latin typeface="Times New Roman" pitchFamily="18" charset="0"/>
                <a:cs typeface="Times New Roman" pitchFamily="18" charset="0"/>
              </a:rPr>
              <a:t>(após termino 1° Guerra Mundial).</a:t>
            </a:r>
          </a:p>
          <a:p>
            <a:pPr fontAlgn="auto">
              <a:spcAft>
                <a:spcPts val="0"/>
              </a:spcAft>
              <a:buFont typeface="Arial" pitchFamily="34" charset="0"/>
              <a:buNone/>
              <a:defRPr/>
            </a:pPr>
            <a:r>
              <a:rPr lang="pt-BR" sz="1200" dirty="0" smtClean="0">
                <a:latin typeface="Times New Roman" pitchFamily="18" charset="0"/>
                <a:cs typeface="Times New Roman" pitchFamily="18" charset="0"/>
              </a:rPr>
              <a:t>	* A partir de 1918: Sistema normativo para instituir o dever jurídico de cooperação entre entidades autônomas (Estados). 	* Ordem de coordenação e não subordinação.</a:t>
            </a:r>
            <a:endParaRPr lang="pt-BR" sz="11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109091"/>
          </a:xfrm>
          <a:prstGeom prst="rect">
            <a:avLst/>
          </a:prstGeom>
          <a:noFill/>
        </p:spPr>
        <p:txBody>
          <a:bodyPr wrap="square" rtlCol="0">
            <a:spAutoFit/>
          </a:bodyPr>
          <a:lstStyle/>
          <a:p>
            <a:pPr algn="just"/>
            <a:r>
              <a:rPr lang="pt-BR" sz="1600" dirty="0" smtClean="0">
                <a:latin typeface="Times New Roman" pitchFamily="18" charset="0"/>
                <a:cs typeface="Times New Roman" pitchFamily="18" charset="0"/>
              </a:rPr>
              <a:t>Para </a:t>
            </a:r>
            <a:r>
              <a:rPr lang="pt-BR" sz="1600" dirty="0" smtClean="0">
                <a:solidFill>
                  <a:srgbClr val="FF0000"/>
                </a:solidFill>
                <a:latin typeface="Times New Roman" pitchFamily="18" charset="0"/>
                <a:cs typeface="Times New Roman" pitchFamily="18" charset="0"/>
              </a:rPr>
              <a:t>Max Weber,</a:t>
            </a:r>
            <a:r>
              <a:rPr lang="pt-BR" sz="1600" dirty="0" smtClean="0">
                <a:latin typeface="Times New Roman" pitchFamily="18" charset="0"/>
                <a:cs typeface="Times New Roman" pitchFamily="18" charset="0"/>
              </a:rPr>
              <a:t> em sua obra Economia e Sociedade,</a:t>
            </a:r>
            <a:r>
              <a:rPr lang="pt-BR" sz="1600" dirty="0" smtClean="0">
                <a:solidFill>
                  <a:srgbClr val="FF0000"/>
                </a:solidFill>
                <a:latin typeface="Times New Roman" pitchFamily="18" charset="0"/>
                <a:cs typeface="Times New Roman" pitchFamily="18" charset="0"/>
              </a:rPr>
              <a:t> o Estado Moderno</a:t>
            </a:r>
            <a:r>
              <a:rPr lang="pt-BR" sz="1600" dirty="0" smtClean="0">
                <a:latin typeface="Times New Roman" pitchFamily="18" charset="0"/>
                <a:cs typeface="Times New Roman" pitchFamily="18" charset="0"/>
              </a:rPr>
              <a:t> é o espaço legal e legítimo para o exercício do domínio da força, afirmando:</a:t>
            </a:r>
            <a:r>
              <a:rPr lang="pt-BR" sz="1600" dirty="0" smtClean="0">
                <a:solidFill>
                  <a:srgbClr val="FF0000"/>
                </a:solidFill>
                <a:latin typeface="Times New Roman" pitchFamily="18" charset="0"/>
                <a:cs typeface="Times New Roman" pitchFamily="18" charset="0"/>
              </a:rPr>
              <a:t> </a:t>
            </a:r>
            <a:endParaRPr lang="pt-BR" sz="1600" dirty="0" smtClean="0">
              <a:latin typeface="Times New Roman" pitchFamily="18" charset="0"/>
              <a:cs typeface="Times New Roman" pitchFamily="18" charset="0"/>
            </a:endParaRPr>
          </a:p>
          <a:p>
            <a:pPr marL="1080000" algn="just"/>
            <a:endParaRPr lang="pt-BR" sz="1400" dirty="0" smtClean="0">
              <a:latin typeface="Times New Roman" pitchFamily="18" charset="0"/>
              <a:cs typeface="Times New Roman" pitchFamily="18" charset="0"/>
            </a:endParaRPr>
          </a:p>
          <a:p>
            <a:pPr marL="1080000" algn="just"/>
            <a:r>
              <a:rPr lang="pt-BR" sz="1400" dirty="0" smtClean="0">
                <a:latin typeface="Times New Roman" pitchFamily="18" charset="0"/>
                <a:cs typeface="Times New Roman" pitchFamily="18" charset="0"/>
              </a:rPr>
              <a:t>[...] o Estado moderno é um agrupamento de dominação que apresenta caráter institucional e que procurou (com êxito) monopolizar, nos limites de um território, a violência física legítima como instrumento de domínio e que, tendo esse objetivo, reuniu nas mãos dos dirigentes os meios materiais de gestão. (WEBER, 1993, p. 62). </a:t>
            </a:r>
          </a:p>
          <a:p>
            <a:pPr algn="just"/>
            <a:endParaRPr lang="pt-BR" sz="1600" dirty="0" smtClean="0">
              <a:latin typeface="Times New Roman" pitchFamily="18" charset="0"/>
              <a:cs typeface="Times New Roman" pitchFamily="18" charset="0"/>
            </a:endParaRPr>
          </a:p>
          <a:p>
            <a:pPr algn="just"/>
            <a:r>
              <a:rPr lang="pt-BR" sz="1600" dirty="0" smtClean="0">
                <a:latin typeface="Times New Roman" pitchFamily="18" charset="0"/>
                <a:cs typeface="Times New Roman" pitchFamily="18" charset="0"/>
              </a:rPr>
              <a:t>Weber afirma ser, o </a:t>
            </a:r>
            <a:r>
              <a:rPr lang="pt-BR" sz="1600" dirty="0" smtClean="0">
                <a:solidFill>
                  <a:srgbClr val="FF0000"/>
                </a:solidFill>
                <a:latin typeface="Times New Roman" pitchFamily="18" charset="0"/>
                <a:cs typeface="Times New Roman" pitchFamily="18" charset="0"/>
              </a:rPr>
              <a:t>Estado, instituição </a:t>
            </a:r>
            <a:r>
              <a:rPr lang="pt-BR" sz="1600" dirty="0" smtClean="0">
                <a:latin typeface="Times New Roman" pitchFamily="18" charset="0"/>
                <a:cs typeface="Times New Roman" pitchFamily="18" charset="0"/>
              </a:rPr>
              <a:t>que torna possível governar a partir de </a:t>
            </a:r>
            <a:r>
              <a:rPr lang="pt-BR" sz="1600" dirty="0" smtClean="0">
                <a:solidFill>
                  <a:srgbClr val="FF0000"/>
                </a:solidFill>
                <a:latin typeface="Times New Roman" pitchFamily="18" charset="0"/>
                <a:cs typeface="Times New Roman" pitchFamily="18" charset="0"/>
              </a:rPr>
              <a:t>autoridade centralizada</a:t>
            </a:r>
            <a:r>
              <a:rPr lang="pt-BR" sz="1600" dirty="0" smtClean="0">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Que esse poder centralizado reúne os recursos necessários para governar (os meios materiais de gestão) porque dispõe do </a:t>
            </a:r>
            <a:r>
              <a:rPr lang="pt-BR" sz="1600" dirty="0" smtClean="0">
                <a:solidFill>
                  <a:srgbClr val="FF0000"/>
                </a:solidFill>
                <a:latin typeface="Times New Roman" pitchFamily="18" charset="0"/>
                <a:cs typeface="Times New Roman" pitchFamily="18" charset="0"/>
              </a:rPr>
              <a:t>monopólio legítimo da força física</a:t>
            </a:r>
            <a:r>
              <a:rPr lang="pt-BR" sz="1600" dirty="0" smtClean="0">
                <a:latin typeface="Times New Roman" pitchFamily="18" charset="0"/>
                <a:cs typeface="Times New Roman" pitchFamily="18" charset="0"/>
              </a:rPr>
              <a:t>, ou seja, uma única autoridade armada legítima e legal;</a:t>
            </a:r>
          </a:p>
          <a:p>
            <a:pPr algn="just"/>
            <a:r>
              <a:rPr lang="pt-BR" sz="1600" dirty="0" smtClean="0">
                <a:latin typeface="Times New Roman" pitchFamily="18" charset="0"/>
                <a:cs typeface="Times New Roman" pitchFamily="18" charset="0"/>
              </a:rPr>
              <a:t>	Que esse poder de governar ocorre nos </a:t>
            </a:r>
            <a:r>
              <a:rPr lang="pt-BR" sz="1600" dirty="0" smtClean="0">
                <a:solidFill>
                  <a:srgbClr val="FF0000"/>
                </a:solidFill>
                <a:latin typeface="Times New Roman" pitchFamily="18" charset="0"/>
                <a:cs typeface="Times New Roman" pitchFamily="18" charset="0"/>
              </a:rPr>
              <a:t>limites de um território</a:t>
            </a:r>
            <a:r>
              <a:rPr lang="pt-BR" sz="1600" dirty="0" smtClean="0">
                <a:latin typeface="Times New Roman" pitchFamily="18" charset="0"/>
                <a:cs typeface="Times New Roman" pitchFamily="18" charset="0"/>
              </a:rPr>
              <a:t>, portanto, o Estado tem fronteiras dentro das quais exerce sua capacidade de governo. </a:t>
            </a:r>
          </a:p>
          <a:p>
            <a:pPr algn="just"/>
            <a:endParaRPr lang="pt-BR" sz="1600" dirty="0" smtClean="0">
              <a:latin typeface="Times New Roman" pitchFamily="18" charset="0"/>
              <a:cs typeface="Times New Roman" pitchFamily="18" charset="0"/>
            </a:endParaRPr>
          </a:p>
          <a:p>
            <a:pPr algn="just"/>
            <a:r>
              <a:rPr lang="pt-BR" sz="1600" dirty="0" smtClean="0">
                <a:latin typeface="Times New Roman" pitchFamily="18" charset="0"/>
                <a:cs typeface="Times New Roman" pitchFamily="18" charset="0"/>
              </a:rPr>
              <a:t>	Elementos do Estado Moderno: território, povo e governo.</a:t>
            </a:r>
          </a:p>
          <a:p>
            <a:pPr algn="just"/>
            <a:endParaRPr lang="pt-BR" sz="1600" i="1" dirty="0" smtClean="0">
              <a:solidFill>
                <a:srgbClr val="0070C0"/>
              </a:solidFill>
              <a:latin typeface="Times New Roman" pitchFamily="18" charset="0"/>
              <a:cs typeface="Times New Roman" pitchFamily="18" charset="0"/>
            </a:endParaRPr>
          </a:p>
          <a:p>
            <a:pPr algn="just"/>
            <a:r>
              <a:rPr lang="pt-BR" sz="1600" i="1" dirty="0" smtClean="0">
                <a:solidFill>
                  <a:srgbClr val="0070C0"/>
                </a:solidFill>
                <a:latin typeface="Times New Roman" pitchFamily="18" charset="0"/>
                <a:cs typeface="Times New Roman" pitchFamily="18" charset="0"/>
              </a:rPr>
              <a:t>Mas o que significa, mais precisamente, essa </a:t>
            </a:r>
            <a:r>
              <a:rPr lang="pt-BR" sz="1600" b="1" i="1" dirty="0" smtClean="0">
                <a:solidFill>
                  <a:srgbClr val="0070C0"/>
                </a:solidFill>
                <a:latin typeface="Times New Roman" pitchFamily="18" charset="0"/>
                <a:cs typeface="Times New Roman" pitchFamily="18" charset="0"/>
              </a:rPr>
              <a:t>capacidade de governo? </a:t>
            </a:r>
          </a:p>
          <a:p>
            <a:pPr algn="just"/>
            <a:r>
              <a:rPr lang="pt-BR" sz="1600" dirty="0" smtClean="0">
                <a:latin typeface="Times New Roman" pitchFamily="18" charset="0"/>
                <a:cs typeface="Times New Roman" pitchFamily="18" charset="0"/>
              </a:rPr>
              <a:t>	É a capacidade de fazer e aplicar leis, conhecida no pensamento político moderno como </a:t>
            </a:r>
            <a:r>
              <a:rPr lang="pt-BR" sz="1600" dirty="0" smtClean="0">
                <a:solidFill>
                  <a:srgbClr val="FF0000"/>
                </a:solidFill>
                <a:latin typeface="Times New Roman" pitchFamily="18" charset="0"/>
                <a:cs typeface="Times New Roman" pitchFamily="18" charset="0"/>
              </a:rPr>
              <a:t>poder soberano </a:t>
            </a:r>
            <a:r>
              <a:rPr lang="pt-BR" sz="1600" dirty="0" smtClean="0">
                <a:latin typeface="Times New Roman" pitchFamily="18" charset="0"/>
                <a:cs typeface="Times New Roman" pitchFamily="18" charset="0"/>
              </a:rPr>
              <a:t>ou soberania. O soberano em seu reino não só estava apto a formular as leis que desejasse, como também detinha os instrumentos institucionais e coercitivos para ser obedecido.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816977"/>
          </a:xfrm>
          <a:prstGeom prst="rect">
            <a:avLst/>
          </a:prstGeom>
          <a:noFill/>
        </p:spPr>
        <p:txBody>
          <a:bodyPr wrap="square" rtlCol="0">
            <a:spAutoFit/>
          </a:bodyPr>
          <a:lstStyle/>
          <a:p>
            <a:pPr algn="just"/>
            <a:r>
              <a:rPr lang="pt-BR" dirty="0" smtClean="0">
                <a:latin typeface="Times New Roman" pitchFamily="18" charset="0"/>
                <a:cs typeface="Times New Roman" pitchFamily="18" charset="0"/>
              </a:rPr>
              <a:t>	Um dos mais importantes teóricos da nova soberania, o francês </a:t>
            </a:r>
            <a:r>
              <a:rPr lang="pt-BR" dirty="0" smtClean="0">
                <a:solidFill>
                  <a:srgbClr val="FF0000"/>
                </a:solidFill>
                <a:latin typeface="Times New Roman" pitchFamily="18" charset="0"/>
                <a:cs typeface="Times New Roman" pitchFamily="18" charset="0"/>
              </a:rPr>
              <a:t>Jean Bodin (1530-1596)</a:t>
            </a:r>
            <a:r>
              <a:rPr lang="pt-BR" dirty="0" smtClean="0">
                <a:latin typeface="Times New Roman" pitchFamily="18" charset="0"/>
                <a:cs typeface="Times New Roman" pitchFamily="18" charset="0"/>
              </a:rPr>
              <a:t>, escreveu na sua obra mais importante – </a:t>
            </a:r>
            <a:r>
              <a:rPr lang="pt-BR" i="1" dirty="0" smtClean="0">
                <a:solidFill>
                  <a:srgbClr val="FF0000"/>
                </a:solidFill>
                <a:latin typeface="Times New Roman" pitchFamily="18" charset="0"/>
                <a:cs typeface="Times New Roman" pitchFamily="18" charset="0"/>
              </a:rPr>
              <a:t>Os Seis Livros da República, de 1576</a:t>
            </a:r>
            <a:r>
              <a:rPr lang="pt-BR" i="1" dirty="0" smtClean="0">
                <a:latin typeface="Times New Roman" pitchFamily="18" charset="0"/>
                <a:cs typeface="Times New Roman" pitchFamily="18" charset="0"/>
              </a:rPr>
              <a:t> – que: </a:t>
            </a:r>
          </a:p>
          <a:p>
            <a:pPr marL="1080000" algn="just"/>
            <a:endParaRPr lang="pt-BR" sz="1400" dirty="0" smtClean="0">
              <a:latin typeface="Times New Roman" pitchFamily="18" charset="0"/>
              <a:cs typeface="Times New Roman" pitchFamily="18" charset="0"/>
            </a:endParaRPr>
          </a:p>
          <a:p>
            <a:pPr marL="1080000" algn="just"/>
            <a:r>
              <a:rPr lang="pt-BR" sz="1400" dirty="0" smtClean="0">
                <a:latin typeface="Times New Roman" pitchFamily="18" charset="0"/>
                <a:cs typeface="Times New Roman" pitchFamily="18" charset="0"/>
              </a:rPr>
              <a:t>Assim como o príncipe soberano está isento das leis de seus predecessores, muito menos está obrigado a suas próprias leis e ordenanças. [...] por mais que [as leis] se fundamentem em boas e vivas razões, [elas] só dependem de sua pura e verdadeira vontade. (BODIN, 2006, p. 53).</a:t>
            </a:r>
          </a:p>
          <a:p>
            <a:pPr marL="1080000" algn="just"/>
            <a:endParaRPr lang="pt-BR" sz="1400" dirty="0" smtClean="0">
              <a:latin typeface="Times New Roman" pitchFamily="18" charset="0"/>
              <a:cs typeface="Times New Roman" pitchFamily="18" charset="0"/>
            </a:endParaRPr>
          </a:p>
          <a:p>
            <a:pPr algn="just"/>
            <a:r>
              <a:rPr lang="pt-BR" sz="1600" dirty="0" smtClean="0">
                <a:latin typeface="Times New Roman" pitchFamily="18" charset="0"/>
                <a:cs typeface="Times New Roman" pitchFamily="18" charset="0"/>
              </a:rPr>
              <a:t>	Na construção dos Estados Modernos, havia duas frentes de embate: contra os insurgentes internos e contra os demais príncipes, inclusive, contra o próprio Sacro Império Romano Germânico e a Igreja Católica.</a:t>
            </a:r>
          </a:p>
          <a:p>
            <a:pPr algn="just"/>
            <a:r>
              <a:rPr lang="pt-BR" sz="1600" dirty="0" smtClean="0">
                <a:latin typeface="Times New Roman" pitchFamily="18" charset="0"/>
                <a:cs typeface="Times New Roman" pitchFamily="18" charset="0"/>
              </a:rPr>
              <a:t>	Os príncipes começaram a coexistir sob a máxima </a:t>
            </a:r>
            <a:r>
              <a:rPr lang="pt-BR" sz="1600" i="1" dirty="0" err="1" smtClean="0">
                <a:solidFill>
                  <a:srgbClr val="FF0000"/>
                </a:solidFill>
                <a:latin typeface="Times New Roman" pitchFamily="18" charset="0"/>
                <a:cs typeface="Times New Roman" pitchFamily="18" charset="0"/>
              </a:rPr>
              <a:t>imperator</a:t>
            </a:r>
            <a:r>
              <a:rPr lang="pt-BR" sz="1600" i="1" dirty="0" smtClean="0">
                <a:solidFill>
                  <a:srgbClr val="FF0000"/>
                </a:solidFill>
                <a:latin typeface="Times New Roman" pitchFamily="18" charset="0"/>
                <a:cs typeface="Times New Roman" pitchFamily="18" charset="0"/>
              </a:rPr>
              <a:t> em </a:t>
            </a:r>
            <a:r>
              <a:rPr lang="pt-BR" sz="1600" i="1" dirty="0" err="1" smtClean="0">
                <a:solidFill>
                  <a:srgbClr val="FF0000"/>
                </a:solidFill>
                <a:latin typeface="Times New Roman" pitchFamily="18" charset="0"/>
                <a:cs typeface="Times New Roman" pitchFamily="18" charset="0"/>
              </a:rPr>
              <a:t>regno</a:t>
            </a:r>
            <a:r>
              <a:rPr lang="pt-BR" sz="1600" i="1" dirty="0" smtClean="0">
                <a:solidFill>
                  <a:srgbClr val="FF0000"/>
                </a:solidFill>
                <a:latin typeface="Times New Roman" pitchFamily="18" charset="0"/>
                <a:cs typeface="Times New Roman" pitchFamily="18" charset="0"/>
              </a:rPr>
              <a:t> suo.</a:t>
            </a:r>
            <a:r>
              <a:rPr lang="pt-BR" sz="1600" dirty="0" smtClean="0">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A casa de regentes que se destacou, na construção do Império Romano-Germânico (962-1806), foi a dos </a:t>
            </a:r>
            <a:r>
              <a:rPr lang="pt-BR" sz="1600" dirty="0" err="1" smtClean="0">
                <a:solidFill>
                  <a:srgbClr val="FF0000"/>
                </a:solidFill>
                <a:latin typeface="Times New Roman" pitchFamily="18" charset="0"/>
                <a:cs typeface="Times New Roman" pitchFamily="18" charset="0"/>
              </a:rPr>
              <a:t>Habsburgos</a:t>
            </a:r>
            <a:r>
              <a:rPr lang="pt-BR" sz="1600" dirty="0" smtClean="0">
                <a:solidFill>
                  <a:srgbClr val="FF0000"/>
                </a:solidFill>
                <a:latin typeface="Times New Roman" pitchFamily="18" charset="0"/>
                <a:cs typeface="Times New Roman" pitchFamily="18" charset="0"/>
              </a:rPr>
              <a:t>, </a:t>
            </a:r>
            <a:r>
              <a:rPr lang="pt-BR" sz="1600" dirty="0" smtClean="0">
                <a:latin typeface="Times New Roman" pitchFamily="18" charset="0"/>
                <a:cs typeface="Times New Roman" pitchFamily="18" charset="0"/>
              </a:rPr>
              <a:t>desde 1273, com a ação dos chamados </a:t>
            </a:r>
            <a:r>
              <a:rPr lang="pt-BR" sz="1600" dirty="0" smtClean="0">
                <a:solidFill>
                  <a:srgbClr val="FF0000"/>
                </a:solidFill>
                <a:latin typeface="Times New Roman" pitchFamily="18" charset="0"/>
                <a:cs typeface="Times New Roman" pitchFamily="18" charset="0"/>
              </a:rPr>
              <a:t>príncipes eleitores</a:t>
            </a:r>
            <a:r>
              <a:rPr lang="pt-BR" sz="1600" dirty="0" smtClean="0">
                <a:latin typeface="Times New Roman" pitchFamily="18" charset="0"/>
                <a:cs typeface="Times New Roman" pitchFamily="18" charset="0"/>
              </a:rPr>
              <a:t>, desde o Séc. XIII até 1806. Os </a:t>
            </a:r>
            <a:r>
              <a:rPr lang="pt-BR" sz="1600" dirty="0" err="1" smtClean="0">
                <a:latin typeface="Times New Roman" pitchFamily="18" charset="0"/>
                <a:cs typeface="Times New Roman" pitchFamily="18" charset="0"/>
              </a:rPr>
              <a:t>Habsburgos</a:t>
            </a:r>
            <a:r>
              <a:rPr lang="pt-BR" sz="1600" dirty="0" smtClean="0">
                <a:latin typeface="Times New Roman" pitchFamily="18" charset="0"/>
                <a:cs typeface="Times New Roman" pitchFamily="18" charset="0"/>
              </a:rPr>
              <a:t>, também, foram líderes na </a:t>
            </a:r>
            <a:r>
              <a:rPr lang="pt-BR" sz="1600" dirty="0" err="1" smtClean="0">
                <a:latin typeface="Times New Roman" pitchFamily="18" charset="0"/>
                <a:cs typeface="Times New Roman" pitchFamily="18" charset="0"/>
              </a:rPr>
              <a:t>Austria</a:t>
            </a:r>
            <a:r>
              <a:rPr lang="pt-BR" sz="1600" dirty="0" smtClean="0">
                <a:latin typeface="Times New Roman" pitchFamily="18" charset="0"/>
                <a:cs typeface="Times New Roman" pitchFamily="18" charset="0"/>
              </a:rPr>
              <a:t>, desde 1278 até 1918, e no Império </a:t>
            </a:r>
            <a:r>
              <a:rPr lang="pt-BR" sz="1600" dirty="0" err="1" smtClean="0">
                <a:latin typeface="Times New Roman" pitchFamily="18" charset="0"/>
                <a:cs typeface="Times New Roman" pitchFamily="18" charset="0"/>
              </a:rPr>
              <a:t>Austro-Ungaro</a:t>
            </a:r>
            <a:r>
              <a:rPr lang="pt-BR" sz="1600" dirty="0" smtClean="0">
                <a:latin typeface="Times New Roman" pitchFamily="18" charset="0"/>
                <a:cs typeface="Times New Roman" pitchFamily="18" charset="0"/>
              </a:rPr>
              <a:t>, de 1867 até 1918.</a:t>
            </a:r>
          </a:p>
          <a:p>
            <a:pPr algn="just"/>
            <a:r>
              <a:rPr lang="pt-BR" sz="1600" dirty="0" smtClean="0">
                <a:latin typeface="Times New Roman" pitchFamily="18" charset="0"/>
                <a:cs typeface="Times New Roman" pitchFamily="18" charset="0"/>
              </a:rPr>
              <a:t>	De 1618 até 1648 tem-se o período da </a:t>
            </a:r>
            <a:r>
              <a:rPr lang="pt-BR" sz="1600" dirty="0" smtClean="0">
                <a:solidFill>
                  <a:srgbClr val="FF0000"/>
                </a:solidFill>
                <a:latin typeface="Times New Roman" pitchFamily="18" charset="0"/>
                <a:cs typeface="Times New Roman" pitchFamily="18" charset="0"/>
              </a:rPr>
              <a:t>Guerra dos Trinta Anos </a:t>
            </a:r>
            <a:r>
              <a:rPr lang="pt-BR" sz="1600" dirty="0" smtClean="0">
                <a:latin typeface="Times New Roman" pitchFamily="18" charset="0"/>
                <a:cs typeface="Times New Roman" pitchFamily="18" charset="0"/>
              </a:rPr>
              <a:t>cujo término celebrou-se com os </a:t>
            </a:r>
            <a:r>
              <a:rPr lang="pt-BR" sz="1600" dirty="0" smtClean="0">
                <a:solidFill>
                  <a:srgbClr val="FF0000"/>
                </a:solidFill>
                <a:latin typeface="Times New Roman" pitchFamily="18" charset="0"/>
                <a:cs typeface="Times New Roman" pitchFamily="18" charset="0"/>
              </a:rPr>
              <a:t>Tratados de </a:t>
            </a:r>
            <a:r>
              <a:rPr lang="pt-BR" sz="1600" dirty="0" err="1" smtClean="0">
                <a:solidFill>
                  <a:srgbClr val="FF0000"/>
                </a:solidFill>
                <a:latin typeface="Times New Roman" pitchFamily="18" charset="0"/>
                <a:cs typeface="Times New Roman" pitchFamily="18" charset="0"/>
              </a:rPr>
              <a:t>Westfália</a:t>
            </a:r>
            <a:r>
              <a:rPr lang="pt-BR" sz="1600" dirty="0" smtClean="0">
                <a:solidFill>
                  <a:srgbClr val="FF0000"/>
                </a:solidFill>
                <a:latin typeface="Times New Roman" pitchFamily="18" charset="0"/>
                <a:cs typeface="Times New Roman" pitchFamily="18" charset="0"/>
              </a:rPr>
              <a:t>: </a:t>
            </a:r>
            <a:r>
              <a:rPr lang="pt-BR" sz="1600" i="1" dirty="0" err="1" smtClean="0">
                <a:solidFill>
                  <a:srgbClr val="FF0000"/>
                </a:solidFill>
                <a:latin typeface="Times New Roman" pitchFamily="18" charset="0"/>
                <a:cs typeface="Times New Roman" pitchFamily="18" charset="0"/>
              </a:rPr>
              <a:t>cujus</a:t>
            </a:r>
            <a:r>
              <a:rPr lang="pt-BR" sz="1600" i="1" dirty="0" smtClean="0">
                <a:solidFill>
                  <a:srgbClr val="FF0000"/>
                </a:solidFill>
                <a:latin typeface="Times New Roman" pitchFamily="18" charset="0"/>
                <a:cs typeface="Times New Roman" pitchFamily="18" charset="0"/>
              </a:rPr>
              <a:t> </a:t>
            </a:r>
            <a:r>
              <a:rPr lang="pt-BR" sz="1600" i="1" dirty="0" err="1" smtClean="0">
                <a:solidFill>
                  <a:srgbClr val="FF0000"/>
                </a:solidFill>
                <a:latin typeface="Times New Roman" pitchFamily="18" charset="0"/>
                <a:cs typeface="Times New Roman" pitchFamily="18" charset="0"/>
              </a:rPr>
              <a:t>regio</a:t>
            </a:r>
            <a:r>
              <a:rPr lang="pt-BR" sz="1600" i="1" dirty="0" smtClean="0">
                <a:solidFill>
                  <a:srgbClr val="FF0000"/>
                </a:solidFill>
                <a:latin typeface="Times New Roman" pitchFamily="18" charset="0"/>
                <a:cs typeface="Times New Roman" pitchFamily="18" charset="0"/>
              </a:rPr>
              <a:t>, </a:t>
            </a:r>
            <a:r>
              <a:rPr lang="pt-BR" sz="1600" i="1" dirty="0" err="1" smtClean="0">
                <a:solidFill>
                  <a:srgbClr val="FF0000"/>
                </a:solidFill>
                <a:latin typeface="Times New Roman" pitchFamily="18" charset="0"/>
                <a:cs typeface="Times New Roman" pitchFamily="18" charset="0"/>
              </a:rPr>
              <a:t>ejus</a:t>
            </a:r>
            <a:r>
              <a:rPr lang="pt-BR" sz="1600" i="1" dirty="0" smtClean="0">
                <a:solidFill>
                  <a:srgbClr val="FF0000"/>
                </a:solidFill>
                <a:latin typeface="Times New Roman" pitchFamily="18" charset="0"/>
                <a:cs typeface="Times New Roman" pitchFamily="18" charset="0"/>
              </a:rPr>
              <a:t> </a:t>
            </a:r>
            <a:r>
              <a:rPr lang="pt-BR" sz="1600" i="1" dirty="0" err="1" smtClean="0">
                <a:solidFill>
                  <a:srgbClr val="FF0000"/>
                </a:solidFill>
                <a:latin typeface="Times New Roman" pitchFamily="18" charset="0"/>
                <a:cs typeface="Times New Roman" pitchFamily="18" charset="0"/>
              </a:rPr>
              <a:t>religio</a:t>
            </a:r>
            <a:r>
              <a:rPr lang="pt-BR" sz="1600" i="1" dirty="0" smtClean="0">
                <a:solidFill>
                  <a:srgbClr val="FF0000"/>
                </a:solidFill>
                <a:latin typeface="Times New Roman" pitchFamily="18" charset="0"/>
                <a:cs typeface="Times New Roman" pitchFamily="18" charset="0"/>
              </a:rPr>
              <a:t> (respeito à interdependência, à igualdade jurídica e à não intervenção política</a:t>
            </a:r>
            <a:r>
              <a:rPr lang="pt-BR" sz="1600" dirty="0" smtClean="0">
                <a:solidFill>
                  <a:srgbClr val="FF0000"/>
                </a:solidFill>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Essa concentração de poderes é marcante do período conhecido como </a:t>
            </a:r>
            <a:r>
              <a:rPr lang="pt-BR" sz="1600" u="sng" dirty="0" smtClean="0">
                <a:solidFill>
                  <a:srgbClr val="FF0000"/>
                </a:solidFill>
                <a:latin typeface="Times New Roman" pitchFamily="18" charset="0"/>
                <a:cs typeface="Times New Roman" pitchFamily="18" charset="0"/>
              </a:rPr>
              <a:t>Absolutismo</a:t>
            </a:r>
            <a:r>
              <a:rPr lang="pt-BR" sz="1600" u="sng" dirty="0" smtClean="0">
                <a:latin typeface="Times New Roman" pitchFamily="18" charset="0"/>
                <a:cs typeface="Times New Roman" pitchFamily="18" charset="0"/>
              </a:rPr>
              <a:t>, o qual foi precisamente a forma de governo que conformou o Estado Moderno </a:t>
            </a:r>
            <a:r>
              <a:rPr lang="pt-BR" sz="1600" dirty="0" smtClean="0">
                <a:latin typeface="Times New Roman" pitchFamily="18" charset="0"/>
                <a:cs typeface="Times New Roman" pitchFamily="18" charset="0"/>
              </a:rPr>
              <a:t>(séculos XVI e XVIII)</a:t>
            </a:r>
            <a:r>
              <a:rPr lang="pt-BR" sz="1600" u="sng" dirty="0" smtClean="0">
                <a:latin typeface="Times New Roman" pitchFamily="18" charset="0"/>
                <a:cs typeface="Times New Roman" pitchFamily="18" charset="0"/>
              </a:rPr>
              <a:t>.</a:t>
            </a:r>
          </a:p>
          <a:p>
            <a:pPr algn="just"/>
            <a:r>
              <a:rPr lang="pt-BR" sz="1600" dirty="0" smtClean="0">
                <a:latin typeface="Times New Roman" pitchFamily="18" charset="0"/>
                <a:cs typeface="Times New Roman" pitchFamily="18" charset="0"/>
              </a:rPr>
              <a:t>	Luiz XIV (1638-1715) Rei Sol – </a:t>
            </a:r>
            <a:r>
              <a:rPr lang="pt-BR" sz="1600" i="1" dirty="0" smtClean="0">
                <a:latin typeface="Times New Roman" pitchFamily="18" charset="0"/>
                <a:cs typeface="Times New Roman" pitchFamily="18" charset="0"/>
              </a:rPr>
              <a:t>L´État c´est moi</a:t>
            </a:r>
            <a:r>
              <a:rPr lang="pt-BR" sz="1600" dirty="0" smtClean="0">
                <a:latin typeface="Times New Roman" pitchFamily="18" charset="0"/>
                <a:cs typeface="Times New Roman" pitchFamily="18" charset="0"/>
              </a:rPr>
              <a:t>.</a:t>
            </a:r>
          </a:p>
          <a:p>
            <a:pPr algn="just"/>
            <a:r>
              <a:rPr lang="pt-BR" sz="1600" dirty="0" smtClean="0">
                <a:latin typeface="Times New Roman" pitchFamily="18" charset="0"/>
                <a:cs typeface="Times New Roman" pitchFamily="18" charset="0"/>
              </a:rPr>
              <a:t>	</a:t>
            </a:r>
            <a:endParaRPr lang="pt-BR" sz="1600" dirty="0" smtClean="0"/>
          </a:p>
          <a:p>
            <a:pPr algn="just"/>
            <a:endParaRPr lang="pt-BR" sz="16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17762" name="Picture 2" descr="E:\fotos2012\33 (13) ViagemEuropa160108a090208\3 Versailles\Versailles 20 01 2008 014.jpg"/>
          <p:cNvPicPr>
            <a:picLocks noChangeAspect="1" noChangeArrowheads="1"/>
          </p:cNvPicPr>
          <p:nvPr/>
        </p:nvPicPr>
        <p:blipFill>
          <a:blip r:embed="rId3" cstate="print"/>
          <a:srcRect/>
          <a:stretch>
            <a:fillRect/>
          </a:stretch>
        </p:blipFill>
        <p:spPr bwMode="auto">
          <a:xfrm>
            <a:off x="0" y="1196752"/>
            <a:ext cx="9144000" cy="516411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18786" name="Picture 2" descr="E:\fotos2012\33 (13) ViagemEuropa160108a090208\3 Versailles\Versailles 20 01 2008 016.jpg"/>
          <p:cNvPicPr>
            <a:picLocks noChangeAspect="1" noChangeArrowheads="1"/>
          </p:cNvPicPr>
          <p:nvPr/>
        </p:nvPicPr>
        <p:blipFill>
          <a:blip r:embed="rId3" cstate="print"/>
          <a:srcRect/>
          <a:stretch>
            <a:fillRect/>
          </a:stretch>
        </p:blipFill>
        <p:spPr bwMode="auto">
          <a:xfrm>
            <a:off x="0" y="1196752"/>
            <a:ext cx="9144000" cy="516411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20834" name="Picture 2" descr="E:\fotos2012\33 (13) ViagemEuropa160108a090208\3 Versailles\Versailles 20 01 2008 050.jpg"/>
          <p:cNvPicPr>
            <a:picLocks noChangeAspect="1" noChangeArrowheads="1"/>
          </p:cNvPicPr>
          <p:nvPr/>
        </p:nvPicPr>
        <p:blipFill>
          <a:blip r:embed="rId3" cstate="print"/>
          <a:srcRect/>
          <a:stretch>
            <a:fillRect/>
          </a:stretch>
        </p:blipFill>
        <p:spPr bwMode="auto">
          <a:xfrm>
            <a:off x="0" y="1196752"/>
            <a:ext cx="9144000" cy="515953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19810" name="Picture 2" descr="E:\fotos2012\33 (13) ViagemEuropa160108a090208\3 Versailles\Versailles 20 01 2008 045.jpg"/>
          <p:cNvPicPr>
            <a:picLocks noChangeAspect="1" noChangeArrowheads="1"/>
          </p:cNvPicPr>
          <p:nvPr/>
        </p:nvPicPr>
        <p:blipFill>
          <a:blip r:embed="rId3" cstate="print"/>
          <a:srcRect/>
          <a:stretch>
            <a:fillRect/>
          </a:stretch>
        </p:blipFill>
        <p:spPr bwMode="auto">
          <a:xfrm>
            <a:off x="0" y="1196752"/>
            <a:ext cx="9144000" cy="522582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21858" name="Picture 2" descr="E:\fotos2012\33 (13) ViagemEuropa160108a090208\3 Versailles\Versailles 20 01 2008 051.jpg"/>
          <p:cNvPicPr>
            <a:picLocks noChangeAspect="1" noChangeArrowheads="1"/>
          </p:cNvPicPr>
          <p:nvPr/>
        </p:nvPicPr>
        <p:blipFill>
          <a:blip r:embed="rId3" cstate="print"/>
          <a:srcRect/>
          <a:stretch>
            <a:fillRect/>
          </a:stretch>
        </p:blipFill>
        <p:spPr bwMode="auto">
          <a:xfrm>
            <a:off x="0" y="1196752"/>
            <a:ext cx="9144000" cy="518457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678204"/>
          </a:xfrm>
          <a:prstGeom prst="rect">
            <a:avLst/>
          </a:prstGeom>
          <a:noFill/>
        </p:spPr>
        <p:txBody>
          <a:bodyPr wrap="square" rtlCol="0">
            <a:spAutoFit/>
          </a:bodyPr>
          <a:lstStyle/>
          <a:p>
            <a:r>
              <a:rPr lang="pt-BR" dirty="0" smtClean="0">
                <a:latin typeface="Times New Roman" pitchFamily="18" charset="0"/>
                <a:cs typeface="Times New Roman" pitchFamily="18" charset="0"/>
              </a:rPr>
              <a:t>	</a:t>
            </a:r>
            <a:r>
              <a:rPr lang="pt-BR" sz="1600" dirty="0" smtClean="0">
                <a:latin typeface="Times New Roman" pitchFamily="18" charset="0"/>
                <a:cs typeface="Times New Roman" pitchFamily="18" charset="0"/>
              </a:rPr>
              <a:t>Carta das Nações Unidas, de 1945: </a:t>
            </a:r>
          </a:p>
          <a:p>
            <a:pPr marL="1080000"/>
            <a:endParaRPr lang="pt-BR" sz="1400" dirty="0" smtClean="0">
              <a:latin typeface="Times New Roman" pitchFamily="18" charset="0"/>
              <a:cs typeface="Times New Roman" pitchFamily="18" charset="0"/>
            </a:endParaRPr>
          </a:p>
          <a:p>
            <a:pPr marL="1080000"/>
            <a:r>
              <a:rPr lang="pt-BR" sz="1400" dirty="0" smtClean="0">
                <a:latin typeface="Times New Roman" pitchFamily="18" charset="0"/>
                <a:cs typeface="Times New Roman" pitchFamily="18" charset="0"/>
              </a:rPr>
              <a:t>Artigo 1. Os propósitos das Nações Unidas são: [...] 2. Desenvolver relações amistosas entre as nações, baseadas no respeito ao princípio da igualdade de direito e de autodeterminação dos povos [...]. </a:t>
            </a:r>
          </a:p>
          <a:p>
            <a:pPr marL="1080000"/>
            <a:r>
              <a:rPr lang="pt-BR" sz="1400" dirty="0" smtClean="0">
                <a:latin typeface="Times New Roman" pitchFamily="18" charset="0"/>
                <a:cs typeface="Times New Roman" pitchFamily="18" charset="0"/>
              </a:rPr>
              <a:t>Artigo 2. [...] 1. A Organização é baseada no princípio da igualdade soberana de todos os seus membros. (BRASIL, 1945).</a:t>
            </a:r>
          </a:p>
          <a:p>
            <a:pPr marL="1080000"/>
            <a:endParaRPr lang="pt-BR" sz="1400"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a:t>
            </a:r>
            <a:r>
              <a:rPr lang="pt-BR" sz="1600" dirty="0" smtClean="0">
                <a:latin typeface="Times New Roman" pitchFamily="18" charset="0"/>
                <a:cs typeface="Times New Roman" pitchFamily="18" charset="0"/>
              </a:rPr>
              <a:t>Importância de </a:t>
            </a:r>
            <a:r>
              <a:rPr lang="pt-BR" sz="1600" dirty="0" err="1" smtClean="0">
                <a:latin typeface="Times New Roman" pitchFamily="18" charset="0"/>
                <a:cs typeface="Times New Roman" pitchFamily="18" charset="0"/>
              </a:rPr>
              <a:t>Vestfália</a:t>
            </a:r>
            <a:r>
              <a:rPr lang="pt-BR" sz="1600" dirty="0" smtClean="0">
                <a:latin typeface="Times New Roman" pitchFamily="18" charset="0"/>
                <a:cs typeface="Times New Roman" pitchFamily="18" charset="0"/>
              </a:rPr>
              <a:t> – registro das relações dos Estados convivendo em um </a:t>
            </a:r>
            <a:r>
              <a:rPr lang="pt-BR" sz="1600" dirty="0" smtClean="0">
                <a:solidFill>
                  <a:srgbClr val="FF0000"/>
                </a:solidFill>
                <a:latin typeface="Times New Roman" pitchFamily="18" charset="0"/>
                <a:cs typeface="Times New Roman" pitchFamily="18" charset="0"/>
              </a:rPr>
              <a:t>Sistema Interestatal de Estados – conjunto formado por Estados soberanos</a:t>
            </a:r>
            <a:r>
              <a:rPr lang="pt-BR" sz="1600" dirty="0" smtClean="0">
                <a:latin typeface="Times New Roman" pitchFamily="18" charset="0"/>
                <a:cs typeface="Times New Roman" pitchFamily="18" charset="0"/>
              </a:rPr>
              <a:t>.</a:t>
            </a:r>
          </a:p>
          <a:p>
            <a:pPr algn="just"/>
            <a:r>
              <a:rPr lang="pt-BR" sz="1600" dirty="0" smtClean="0">
                <a:latin typeface="Times New Roman" pitchFamily="18" charset="0"/>
                <a:cs typeface="Times New Roman" pitchFamily="18" charset="0"/>
              </a:rPr>
              <a:t>	A expressão “internacional” foi cunhada pelo pensador utilitarista inglês </a:t>
            </a:r>
            <a:r>
              <a:rPr lang="pt-BR" sz="1600" dirty="0" smtClean="0">
                <a:solidFill>
                  <a:srgbClr val="FF0000"/>
                </a:solidFill>
                <a:latin typeface="Times New Roman" pitchFamily="18" charset="0"/>
                <a:cs typeface="Times New Roman" pitchFamily="18" charset="0"/>
              </a:rPr>
              <a:t>Jeremy </a:t>
            </a:r>
            <a:r>
              <a:rPr lang="pt-BR" sz="1600" dirty="0" err="1" smtClean="0">
                <a:solidFill>
                  <a:srgbClr val="FF0000"/>
                </a:solidFill>
                <a:latin typeface="Times New Roman" pitchFamily="18" charset="0"/>
                <a:cs typeface="Times New Roman" pitchFamily="18" charset="0"/>
              </a:rPr>
              <a:t>Bentham</a:t>
            </a:r>
            <a:r>
              <a:rPr lang="pt-BR" sz="1600" dirty="0" smtClean="0">
                <a:solidFill>
                  <a:srgbClr val="FF0000"/>
                </a:solidFill>
                <a:latin typeface="Times New Roman" pitchFamily="18" charset="0"/>
                <a:cs typeface="Times New Roman" pitchFamily="18" charset="0"/>
              </a:rPr>
              <a:t> no livro </a:t>
            </a:r>
            <a:r>
              <a:rPr lang="pt-BR" sz="1600" i="1" dirty="0" smtClean="0">
                <a:solidFill>
                  <a:srgbClr val="FF0000"/>
                </a:solidFill>
                <a:latin typeface="Times New Roman" pitchFamily="18" charset="0"/>
                <a:cs typeface="Times New Roman" pitchFamily="18" charset="0"/>
              </a:rPr>
              <a:t>Uma introdução aos princípios da Moral e Legislação, publicado em 1789. </a:t>
            </a:r>
            <a:r>
              <a:rPr lang="pt-BR" sz="1600" i="1" dirty="0" err="1" smtClean="0">
                <a:latin typeface="Times New Roman" pitchFamily="18" charset="0"/>
                <a:cs typeface="Times New Roman" pitchFamily="18" charset="0"/>
              </a:rPr>
              <a:t>Bentham</a:t>
            </a:r>
            <a:r>
              <a:rPr lang="pt-BR" sz="1600" i="1" dirty="0" smtClean="0">
                <a:latin typeface="Times New Roman" pitchFamily="18" charset="0"/>
                <a:cs typeface="Times New Roman" pitchFamily="18" charset="0"/>
              </a:rPr>
              <a:t> pensava que a expressão jus gentium – direito das gentes – comum até então para descrever as regras praticadas pelos Estados para regulamentar suas relações, deveria ser substituída por outra que ele considerava mais apropriada: “</a:t>
            </a:r>
            <a:r>
              <a:rPr lang="pt-BR" sz="1600" i="1" dirty="0" smtClean="0">
                <a:solidFill>
                  <a:srgbClr val="FF0000"/>
                </a:solidFill>
                <a:latin typeface="Times New Roman" pitchFamily="18" charset="0"/>
                <a:cs typeface="Times New Roman" pitchFamily="18" charset="0"/>
              </a:rPr>
              <a:t>International Law” (direito internacional). </a:t>
            </a:r>
            <a:r>
              <a:rPr lang="pt-BR" sz="1600" i="1" dirty="0" smtClean="0">
                <a:latin typeface="Times New Roman" pitchFamily="18" charset="0"/>
                <a:cs typeface="Times New Roman" pitchFamily="18" charset="0"/>
              </a:rPr>
              <a:t>O autor inglês considerava que as relações entre os Estados tinham produzido uma dinâmica própria distinta das questões internas a cada nação, por isso haveria um espaço entre – inter – as nações a ser reconhecido. Não foi coincidência, no entanto, que </a:t>
            </a:r>
            <a:r>
              <a:rPr lang="pt-BR" sz="1600" i="1" dirty="0" err="1" smtClean="0">
                <a:latin typeface="Times New Roman" pitchFamily="18" charset="0"/>
                <a:cs typeface="Times New Roman" pitchFamily="18" charset="0"/>
              </a:rPr>
              <a:t>Bentham</a:t>
            </a:r>
            <a:r>
              <a:rPr lang="pt-BR" sz="1600" i="1" dirty="0" smtClean="0">
                <a:latin typeface="Times New Roman" pitchFamily="18" charset="0"/>
                <a:cs typeface="Times New Roman" pitchFamily="18" charset="0"/>
              </a:rPr>
              <a:t> tenha utilizado o termo “Nação” como sinônimo de “unidade política soberana” e que a data da publicação do livro seja um alerta. </a:t>
            </a:r>
            <a:r>
              <a:rPr lang="pt-BR" sz="1600" dirty="0" smtClean="0">
                <a:latin typeface="Times New Roman" pitchFamily="18" charset="0"/>
                <a:cs typeface="Times New Roman" pitchFamily="18" charset="0"/>
              </a:rPr>
              <a:t>	</a:t>
            </a:r>
          </a:p>
          <a:p>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Retângulo 4"/>
          <p:cNvSpPr/>
          <p:nvPr/>
        </p:nvSpPr>
        <p:spPr>
          <a:xfrm>
            <a:off x="0" y="1268760"/>
            <a:ext cx="9144000" cy="4832092"/>
          </a:xfrm>
          <a:prstGeom prst="rect">
            <a:avLst/>
          </a:prstGeom>
        </p:spPr>
        <p:txBody>
          <a:bodyPr wrap="square">
            <a:spAutoFit/>
          </a:bodyPr>
          <a:lstStyle/>
          <a:p>
            <a:pPr algn="ctr">
              <a:defRPr/>
            </a:pPr>
            <a:r>
              <a:rPr lang="pt-BR" sz="2000" dirty="0">
                <a:solidFill>
                  <a:schemeClr val="accent5">
                    <a:lumMod val="75000"/>
                  </a:schemeClr>
                </a:solidFill>
                <a:latin typeface="Times New Roman" pitchFamily="18" charset="0"/>
                <a:cs typeface="Times New Roman" pitchFamily="18" charset="0"/>
              </a:rPr>
              <a:t>Professor Everton das Neves Gonçalves</a:t>
            </a:r>
          </a:p>
          <a:p>
            <a:pPr algn="just">
              <a:defRPr/>
            </a:pPr>
            <a:r>
              <a:rPr lang="pt-BR" dirty="0">
                <a:latin typeface="Times New Roman" pitchFamily="18" charset="0"/>
                <a:cs typeface="Times New Roman" pitchFamily="18" charset="0"/>
              </a:rPr>
              <a:t>Doutor em Direito Econômico (UFMG/MG</a:t>
            </a:r>
            <a:r>
              <a:rPr lang="pt-BR" dirty="0" smtClean="0">
                <a:latin typeface="Times New Roman" pitchFamily="18" charset="0"/>
                <a:cs typeface="Times New Roman" pitchFamily="18" charset="0"/>
              </a:rPr>
              <a:t>);</a:t>
            </a:r>
          </a:p>
          <a:p>
            <a:pPr algn="just">
              <a:defRPr/>
            </a:pPr>
            <a:endParaRPr lang="pt-BR" dirty="0">
              <a:latin typeface="Times New Roman" pitchFamily="18" charset="0"/>
              <a:cs typeface="Times New Roman" pitchFamily="18" charset="0"/>
            </a:endParaRPr>
          </a:p>
          <a:p>
            <a:pPr algn="just">
              <a:defRPr/>
            </a:pPr>
            <a:r>
              <a:rPr lang="es-AR" i="1" dirty="0" smtClean="0">
                <a:latin typeface="Times New Roman" pitchFamily="18" charset="0"/>
                <a:cs typeface="Times New Roman" pitchFamily="18" charset="0"/>
              </a:rPr>
              <a:t>Doctor en Derecho Internacional Económico (Universidad de Buenos Aires – UBA/Argentina);</a:t>
            </a:r>
          </a:p>
          <a:p>
            <a:pPr algn="just">
              <a:defRPr/>
            </a:pPr>
            <a:endParaRPr lang="pt-BR" i="1" dirty="0" smtClean="0">
              <a:latin typeface="Times New Roman" pitchFamily="18" charset="0"/>
              <a:cs typeface="Times New Roman" pitchFamily="18" charset="0"/>
            </a:endParaRPr>
          </a:p>
          <a:p>
            <a:pPr algn="just">
              <a:defRPr/>
            </a:pPr>
            <a:r>
              <a:rPr lang="pt-BR" i="1" dirty="0" smtClean="0">
                <a:latin typeface="Times New Roman" pitchFamily="18" charset="0"/>
                <a:cs typeface="Times New Roman" pitchFamily="18" charset="0"/>
              </a:rPr>
              <a:t>Mestre </a:t>
            </a:r>
            <a:r>
              <a:rPr lang="pt-BR" i="1" dirty="0">
                <a:latin typeface="Times New Roman" pitchFamily="18" charset="0"/>
                <a:cs typeface="Times New Roman" pitchFamily="18" charset="0"/>
              </a:rPr>
              <a:t>em Direito, na área de Instituições Jurídico-Políticas; (UFSC/SC);</a:t>
            </a:r>
          </a:p>
          <a:p>
            <a:pPr algn="just">
              <a:defRPr/>
            </a:pPr>
            <a:endParaRPr lang="pt-BR" i="1" dirty="0" smtClean="0">
              <a:latin typeface="Times New Roman" pitchFamily="18" charset="0"/>
              <a:cs typeface="Times New Roman" pitchFamily="18" charset="0"/>
            </a:endParaRPr>
          </a:p>
          <a:p>
            <a:pPr algn="just">
              <a:defRPr/>
            </a:pPr>
            <a:r>
              <a:rPr lang="pt-BR" i="1" dirty="0" smtClean="0">
                <a:latin typeface="Times New Roman" pitchFamily="18" charset="0"/>
                <a:cs typeface="Times New Roman" pitchFamily="18" charset="0"/>
              </a:rPr>
              <a:t>Especialista </a:t>
            </a:r>
            <a:r>
              <a:rPr lang="pt-BR" i="1" dirty="0">
                <a:latin typeface="Times New Roman" pitchFamily="18" charset="0"/>
                <a:cs typeface="Times New Roman" pitchFamily="18" charset="0"/>
              </a:rPr>
              <a:t>em Comércio Exterior e Integração Econômica no MERCOSUL, (FURG/RS),</a:t>
            </a:r>
          </a:p>
          <a:p>
            <a:pPr algn="just">
              <a:defRPr/>
            </a:pPr>
            <a:endParaRPr lang="pt-BR" i="1" dirty="0" smtClean="0">
              <a:latin typeface="Times New Roman" pitchFamily="18" charset="0"/>
              <a:cs typeface="Times New Roman" pitchFamily="18" charset="0"/>
            </a:endParaRPr>
          </a:p>
          <a:p>
            <a:pPr algn="just">
              <a:defRPr/>
            </a:pPr>
            <a:r>
              <a:rPr lang="pt-BR" i="1" dirty="0" smtClean="0">
                <a:latin typeface="Times New Roman" pitchFamily="18" charset="0"/>
                <a:cs typeface="Times New Roman" pitchFamily="18" charset="0"/>
              </a:rPr>
              <a:t>Especialista </a:t>
            </a:r>
            <a:r>
              <a:rPr lang="pt-BR" i="1" dirty="0">
                <a:latin typeface="Times New Roman" pitchFamily="18" charset="0"/>
                <a:cs typeface="Times New Roman" pitchFamily="18" charset="0"/>
              </a:rPr>
              <a:t>em Administração Universitária, (FURG/RS);</a:t>
            </a:r>
          </a:p>
          <a:p>
            <a:pPr algn="just">
              <a:defRPr/>
            </a:pPr>
            <a:endParaRPr lang="pt-BR" i="1" dirty="0" smtClean="0">
              <a:latin typeface="Times New Roman" pitchFamily="18" charset="0"/>
              <a:cs typeface="Times New Roman" pitchFamily="18" charset="0"/>
            </a:endParaRPr>
          </a:p>
          <a:p>
            <a:pPr algn="just">
              <a:defRPr/>
            </a:pPr>
            <a:r>
              <a:rPr lang="pt-BR" i="1" dirty="0" smtClean="0">
                <a:latin typeface="Times New Roman" pitchFamily="18" charset="0"/>
                <a:cs typeface="Times New Roman" pitchFamily="18" charset="0"/>
              </a:rPr>
              <a:t>Professor </a:t>
            </a:r>
            <a:r>
              <a:rPr lang="pt-BR" i="1" dirty="0">
                <a:latin typeface="Times New Roman" pitchFamily="18" charset="0"/>
                <a:cs typeface="Times New Roman" pitchFamily="18" charset="0"/>
              </a:rPr>
              <a:t>do Departamento de </a:t>
            </a:r>
            <a:r>
              <a:rPr lang="pt-BR" i="1" dirty="0" smtClean="0">
                <a:latin typeface="Times New Roman" pitchFamily="18" charset="0"/>
                <a:cs typeface="Times New Roman" pitchFamily="18" charset="0"/>
              </a:rPr>
              <a:t>Direito, credenciado </a:t>
            </a:r>
            <a:r>
              <a:rPr lang="pt-BR" i="1" dirty="0">
                <a:latin typeface="Times New Roman" pitchFamily="18" charset="0"/>
                <a:cs typeface="Times New Roman" pitchFamily="18" charset="0"/>
              </a:rPr>
              <a:t>no Programa de Pós-Graduação em </a:t>
            </a:r>
            <a:r>
              <a:rPr lang="pt-BR" i="1" dirty="0" smtClean="0">
                <a:latin typeface="Times New Roman" pitchFamily="18" charset="0"/>
                <a:cs typeface="Times New Roman" pitchFamily="18" charset="0"/>
              </a:rPr>
              <a:t>Direito – PPGD (Mestrado e Doutorado) </a:t>
            </a:r>
            <a:r>
              <a:rPr lang="pt-BR" i="1" dirty="0">
                <a:latin typeface="Times New Roman" pitchFamily="18" charset="0"/>
                <a:cs typeface="Times New Roman" pitchFamily="18" charset="0"/>
              </a:rPr>
              <a:t>e Coordenador do Centro de Estudos Jurídico-Econômicos e de Gestão do Desenvolvimento – CEJEGD </a:t>
            </a:r>
            <a:r>
              <a:rPr lang="pt-BR" i="1" dirty="0" smtClean="0">
                <a:latin typeface="Times New Roman" pitchFamily="18" charset="0"/>
                <a:cs typeface="Times New Roman" pitchFamily="18" charset="0"/>
              </a:rPr>
              <a:t>no </a:t>
            </a:r>
            <a:r>
              <a:rPr lang="pt-BR" i="1" dirty="0">
                <a:latin typeface="Times New Roman" pitchFamily="18" charset="0"/>
                <a:cs typeface="Times New Roman" pitchFamily="18" charset="0"/>
              </a:rPr>
              <a:t>Centro de Ciências Jurídicas da Universidade Federal de Santa Catarina – (UFSC/SC).</a:t>
            </a:r>
          </a:p>
          <a:p>
            <a:pPr algn="just">
              <a:defRPr/>
            </a:pPr>
            <a:r>
              <a:rPr lang="pt-BR" i="1" dirty="0">
                <a:solidFill>
                  <a:schemeClr val="accent5">
                    <a:lumMod val="75000"/>
                  </a:schemeClr>
                </a:solidFill>
                <a:latin typeface="Times New Roman" pitchFamily="18" charset="0"/>
                <a:cs typeface="Times New Roman" pitchFamily="18" charset="0"/>
              </a:rPr>
              <a:t>Contato: </a:t>
            </a:r>
            <a:r>
              <a:rPr lang="pt-BR" i="1" dirty="0" smtClean="0">
                <a:solidFill>
                  <a:schemeClr val="accent5">
                    <a:lumMod val="75000"/>
                  </a:schemeClr>
                </a:solidFill>
                <a:latin typeface="Times New Roman" pitchFamily="18" charset="0"/>
                <a:cs typeface="Times New Roman" pitchFamily="18" charset="0"/>
                <a:hlinkClick r:id="rId3"/>
              </a:rPr>
              <a:t>evertong@vetorial.net</a:t>
            </a:r>
            <a:endParaRPr lang="pt-BR" i="1" dirty="0" smtClean="0">
              <a:solidFill>
                <a:schemeClr val="accent5">
                  <a:lumMod val="75000"/>
                </a:schemeClr>
              </a:solidFill>
              <a:latin typeface="Times New Roman" pitchFamily="18" charset="0"/>
              <a:cs typeface="Times New Roman" pitchFamily="18" charset="0"/>
            </a:endParaRPr>
          </a:p>
          <a:p>
            <a:pPr algn="just">
              <a:defRPr/>
            </a:pPr>
            <a:r>
              <a:rPr lang="pt-BR" i="1" dirty="0" smtClean="0">
                <a:solidFill>
                  <a:schemeClr val="accent5">
                    <a:lumMod val="75000"/>
                  </a:schemeClr>
                </a:solidFill>
                <a:latin typeface="Times New Roman" pitchFamily="18" charset="0"/>
                <a:cs typeface="Times New Roman" pitchFamily="18" charset="0"/>
              </a:rPr>
              <a:t>Sala: 325 CCJ/UFSC (37219292 e 3721 9805)</a:t>
            </a:r>
            <a:endParaRPr lang="pt-BR" dirty="0">
              <a:solidFill>
                <a:schemeClr val="accent5">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247317"/>
          </a:xfrm>
          <a:prstGeom prst="rect">
            <a:avLst/>
          </a:prstGeom>
          <a:noFill/>
        </p:spPr>
        <p:txBody>
          <a:bodyPr wrap="square" rtlCol="0">
            <a:spAutoFit/>
          </a:bodyPr>
          <a:lstStyle/>
          <a:p>
            <a:pPr algn="just"/>
            <a:r>
              <a:rPr lang="pt-BR" dirty="0" smtClean="0">
                <a:latin typeface="Times New Roman" pitchFamily="18" charset="0"/>
                <a:cs typeface="Times New Roman" pitchFamily="18" charset="0"/>
              </a:rPr>
              <a:t>	A </a:t>
            </a:r>
            <a:r>
              <a:rPr lang="pt-BR" dirty="0" smtClean="0">
                <a:solidFill>
                  <a:srgbClr val="FF0000"/>
                </a:solidFill>
                <a:latin typeface="Times New Roman" pitchFamily="18" charset="0"/>
                <a:cs typeface="Times New Roman" pitchFamily="18" charset="0"/>
              </a:rPr>
              <a:t>Revolução Francesa emergiu em 1789</a:t>
            </a:r>
            <a:r>
              <a:rPr lang="pt-BR" dirty="0" smtClean="0">
                <a:latin typeface="Times New Roman" pitchFamily="18" charset="0"/>
                <a:cs typeface="Times New Roman" pitchFamily="18" charset="0"/>
              </a:rPr>
              <a:t>, e foi um acontecimento político e social no qual foram vitoriosas as ideias liberais e iluministas, dentre as quais se destacava o princípio de “Nação”. </a:t>
            </a:r>
          </a:p>
          <a:p>
            <a:pPr algn="just"/>
            <a:r>
              <a:rPr lang="pt-BR" dirty="0" smtClean="0">
                <a:latin typeface="Times New Roman" pitchFamily="18" charset="0"/>
                <a:cs typeface="Times New Roman" pitchFamily="18" charset="0"/>
              </a:rPr>
              <a:t>	Segundo </a:t>
            </a:r>
            <a:r>
              <a:rPr lang="pt-BR" dirty="0" err="1" smtClean="0">
                <a:latin typeface="Times New Roman" pitchFamily="18" charset="0"/>
                <a:cs typeface="Times New Roman" pitchFamily="18" charset="0"/>
              </a:rPr>
              <a:t>Lefort</a:t>
            </a:r>
            <a:r>
              <a:rPr lang="pt-BR" dirty="0" smtClean="0">
                <a:latin typeface="Times New Roman" pitchFamily="18" charset="0"/>
                <a:cs typeface="Times New Roman" pitchFamily="18" charset="0"/>
              </a:rPr>
              <a:t> (2003), desde o século XVIII passou-se a considerar “</a:t>
            </a:r>
            <a:r>
              <a:rPr lang="pt-BR" dirty="0" smtClean="0">
                <a:solidFill>
                  <a:srgbClr val="FF0000"/>
                </a:solidFill>
                <a:latin typeface="Times New Roman" pitchFamily="18" charset="0"/>
                <a:cs typeface="Times New Roman" pitchFamily="18" charset="0"/>
              </a:rPr>
              <a:t>nação” um grupo de indivíduos que partilhasse traços comuns como idioma, religião, costumes, visões de mundo, território, “raça” e que, a partir dessa identificação, sentissem compartilhar de um mesmo passado, presente e futuro</a:t>
            </a:r>
            <a:r>
              <a:rPr lang="pt-BR" dirty="0" smtClean="0">
                <a:latin typeface="Times New Roman" pitchFamily="18" charset="0"/>
                <a:cs typeface="Times New Roman" pitchFamily="18" charset="0"/>
              </a:rPr>
              <a:t>. </a:t>
            </a:r>
          </a:p>
          <a:p>
            <a:pPr algn="just"/>
            <a:r>
              <a:rPr lang="pt-BR" dirty="0" smtClean="0">
                <a:latin typeface="Times New Roman" pitchFamily="18" charset="0"/>
                <a:cs typeface="Times New Roman" pitchFamily="18" charset="0"/>
              </a:rPr>
              <a:t>	O pensamento liberal, desde o final do século XVII, formulou a crítica do poder político absolutista, defendendo a transformação da ordem político-social de modo a retirar o “poder soberano” das mãos do monarca e transferi-lo ao povo, transformando os </a:t>
            </a:r>
            <a:r>
              <a:rPr lang="pt-BR" b="1" dirty="0" smtClean="0">
                <a:latin typeface="Times New Roman" pitchFamily="18" charset="0"/>
                <a:cs typeface="Times New Roman" pitchFamily="18" charset="0"/>
              </a:rPr>
              <a:t>súditos do rei em cidadãos da República, com direitos e deveres para com o conjunto da sociedade.</a:t>
            </a:r>
          </a:p>
          <a:p>
            <a:pPr algn="just"/>
            <a:r>
              <a:rPr lang="pt-BR" b="1" dirty="0" smtClean="0">
                <a:latin typeface="Times New Roman" pitchFamily="18" charset="0"/>
                <a:cs typeface="Times New Roman" pitchFamily="18" charset="0"/>
              </a:rPr>
              <a:t>	Essa bandeira fez parte das </a:t>
            </a:r>
            <a:r>
              <a:rPr lang="pt-BR" b="1" dirty="0" smtClean="0">
                <a:solidFill>
                  <a:srgbClr val="FF0000"/>
                </a:solidFill>
                <a:latin typeface="Times New Roman" pitchFamily="18" charset="0"/>
                <a:cs typeface="Times New Roman" pitchFamily="18" charset="0"/>
              </a:rPr>
              <a:t>sublevações liberais na Inglaterra (século XVII), na América do Norte (independência dos Estados Unidos, em 1776) e na França (com a Revolução Francesa). </a:t>
            </a:r>
          </a:p>
          <a:p>
            <a:pPr algn="just"/>
            <a:r>
              <a:rPr lang="pt-BR" dirty="0" smtClean="0">
                <a:latin typeface="Times New Roman" pitchFamily="18" charset="0"/>
                <a:cs typeface="Times New Roman" pitchFamily="18" charset="0"/>
              </a:rPr>
              <a:t>	A vinculação entre “nação” e “Estado” não é </a:t>
            </a:r>
            <a:r>
              <a:rPr lang="pt-BR" b="1" dirty="0" smtClean="0">
                <a:latin typeface="Times New Roman" pitchFamily="18" charset="0"/>
                <a:cs typeface="Times New Roman" pitchFamily="18" charset="0"/>
              </a:rPr>
              <a:t>automática e tampouco natural</a:t>
            </a:r>
            <a:endParaRPr lang="pt-BR"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16758"/>
          </a:xfrm>
          <a:prstGeom prst="rect">
            <a:avLst/>
          </a:prstGeom>
          <a:noFill/>
        </p:spPr>
        <p:txBody>
          <a:bodyPr wrap="square" rtlCol="0">
            <a:spAutoFit/>
          </a:bodyPr>
          <a:lstStyle/>
          <a:p>
            <a:pPr algn="just"/>
            <a:r>
              <a:rPr lang="pt-BR" sz="1600" i="1" dirty="0" smtClean="0">
                <a:latin typeface="Times New Roman" pitchFamily="18" charset="0"/>
                <a:cs typeface="Times New Roman" pitchFamily="18" charset="0"/>
              </a:rPr>
              <a:t>	</a:t>
            </a:r>
            <a:r>
              <a:rPr lang="pt-BR" sz="1600" dirty="0" smtClean="0">
                <a:latin typeface="Times New Roman" pitchFamily="18" charset="0"/>
                <a:cs typeface="Times New Roman" pitchFamily="18" charset="0"/>
              </a:rPr>
              <a:t>Como aplicar esse conceito de “Nação” a países que em seu território contam com populações com tantas práticas culturais distintas? Como homogeneizar grupos humanos com histórias diferentes, muitas vezes procedentes de lugares distantes e que hoje coabitam um mesmo país? Como padronizar pessoas que juridicamente são cidadãs do mesmo Estado, mas que não se identificam com boa parte de seus cocidadãos?</a:t>
            </a:r>
          </a:p>
          <a:p>
            <a:pPr algn="just"/>
            <a:endParaRPr lang="pt-BR" sz="1600" dirty="0" smtClean="0">
              <a:latin typeface="Times New Roman" pitchFamily="18" charset="0"/>
              <a:cs typeface="Times New Roman" pitchFamily="18" charset="0"/>
            </a:endParaRPr>
          </a:p>
          <a:p>
            <a:pPr algn="just"/>
            <a:endParaRPr lang="pt-BR" sz="1600" dirty="0" smtClean="0">
              <a:latin typeface="Times New Roman" pitchFamily="18" charset="0"/>
              <a:cs typeface="Times New Roman" pitchFamily="18" charset="0"/>
            </a:endParaRPr>
          </a:p>
          <a:p>
            <a:pPr algn="just"/>
            <a:r>
              <a:rPr lang="pt-BR" sz="1600" dirty="0" smtClean="0">
                <a:latin typeface="Times New Roman" pitchFamily="18" charset="0"/>
                <a:cs typeface="Times New Roman" pitchFamily="18" charset="0"/>
              </a:rPr>
              <a:t>	Quando </a:t>
            </a:r>
            <a:r>
              <a:rPr lang="pt-BR" sz="1600" b="1" dirty="0" smtClean="0">
                <a:solidFill>
                  <a:srgbClr val="FF0000"/>
                </a:solidFill>
                <a:latin typeface="Times New Roman" pitchFamily="18" charset="0"/>
                <a:cs typeface="Times New Roman" pitchFamily="18" charset="0"/>
              </a:rPr>
              <a:t>Estado Moderno e Nação </a:t>
            </a:r>
            <a:r>
              <a:rPr lang="pt-BR" sz="1600" b="1" dirty="0" smtClean="0">
                <a:latin typeface="Times New Roman" pitchFamily="18" charset="0"/>
                <a:cs typeface="Times New Roman" pitchFamily="18" charset="0"/>
              </a:rPr>
              <a:t>são identificados numa mesma unidade política chamada </a:t>
            </a:r>
            <a:r>
              <a:rPr lang="pt-BR" sz="1600" b="1" dirty="0" err="1" smtClean="0">
                <a:latin typeface="Times New Roman" pitchFamily="18" charset="0"/>
                <a:cs typeface="Times New Roman" pitchFamily="18" charset="0"/>
              </a:rPr>
              <a:t>Estado-nação</a:t>
            </a:r>
            <a:r>
              <a:rPr lang="pt-BR" sz="1600" b="1" dirty="0" smtClean="0">
                <a:latin typeface="Times New Roman" pitchFamily="18" charset="0"/>
                <a:cs typeface="Times New Roman" pitchFamily="18" charset="0"/>
              </a:rPr>
              <a:t> as </a:t>
            </a:r>
            <a:r>
              <a:rPr lang="pt-BR" sz="1600" b="1" dirty="0" smtClean="0">
                <a:solidFill>
                  <a:srgbClr val="FF0000"/>
                </a:solidFill>
                <a:latin typeface="Times New Roman" pitchFamily="18" charset="0"/>
                <a:cs typeface="Times New Roman" pitchFamily="18" charset="0"/>
              </a:rPr>
              <a:t>relações entre Estados </a:t>
            </a:r>
            <a:r>
              <a:rPr lang="pt-BR" sz="1600" b="1" dirty="0" smtClean="0">
                <a:latin typeface="Times New Roman" pitchFamily="18" charset="0"/>
                <a:cs typeface="Times New Roman" pitchFamily="18" charset="0"/>
              </a:rPr>
              <a:t>passam a ser vistas como </a:t>
            </a:r>
            <a:r>
              <a:rPr lang="pt-BR" sz="1600" b="1" dirty="0" smtClean="0">
                <a:solidFill>
                  <a:srgbClr val="FF0000"/>
                </a:solidFill>
                <a:latin typeface="Times New Roman" pitchFamily="18" charset="0"/>
                <a:cs typeface="Times New Roman" pitchFamily="18" charset="0"/>
              </a:rPr>
              <a:t>relações entre nações </a:t>
            </a:r>
            <a:r>
              <a:rPr lang="pt-BR" sz="1600" b="1" dirty="0" smtClean="0">
                <a:latin typeface="Times New Roman" pitchFamily="18" charset="0"/>
                <a:cs typeface="Times New Roman" pitchFamily="18" charset="0"/>
              </a:rPr>
              <a:t>ou simplesmente </a:t>
            </a:r>
            <a:r>
              <a:rPr lang="pt-BR" sz="1600" b="1" dirty="0" smtClean="0">
                <a:solidFill>
                  <a:srgbClr val="FF0000"/>
                </a:solidFill>
                <a:latin typeface="Times New Roman" pitchFamily="18" charset="0"/>
                <a:cs typeface="Times New Roman" pitchFamily="18" charset="0"/>
              </a:rPr>
              <a:t>relações internacionais</a:t>
            </a:r>
            <a:r>
              <a:rPr lang="pt-BR" sz="1600" b="1" dirty="0" smtClean="0">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Assim, as </a:t>
            </a:r>
            <a:r>
              <a:rPr lang="pt-BR" sz="1600" b="1" dirty="0" smtClean="0">
                <a:latin typeface="Times New Roman" pitchFamily="18" charset="0"/>
                <a:cs typeface="Times New Roman" pitchFamily="18" charset="0"/>
              </a:rPr>
              <a:t>relações internacionais são, em seu nível mais elementar, </a:t>
            </a:r>
            <a:r>
              <a:rPr lang="pt-BR" sz="1600" b="1" dirty="0" smtClean="0">
                <a:solidFill>
                  <a:srgbClr val="FF0000"/>
                </a:solidFill>
                <a:latin typeface="Times New Roman" pitchFamily="18" charset="0"/>
                <a:cs typeface="Times New Roman" pitchFamily="18" charset="0"/>
              </a:rPr>
              <a:t>relações interestatais </a:t>
            </a:r>
            <a:r>
              <a:rPr lang="pt-BR" sz="1600" b="1" dirty="0" smtClean="0">
                <a:latin typeface="Times New Roman" pitchFamily="18" charset="0"/>
                <a:cs typeface="Times New Roman" pitchFamily="18" charset="0"/>
              </a:rPr>
              <a:t>que despontaram com a formação dos Estados Modernos entre os séculos XVI e XVII: cada Estado soberano passou a se relacionar com outras unidades semelhantes produzindo um </a:t>
            </a:r>
            <a:r>
              <a:rPr lang="pt-BR" sz="1600" b="1" dirty="0" smtClean="0">
                <a:solidFill>
                  <a:srgbClr val="FF0000"/>
                </a:solidFill>
                <a:latin typeface="Times New Roman" pitchFamily="18" charset="0"/>
                <a:cs typeface="Times New Roman" pitchFamily="18" charset="0"/>
              </a:rPr>
              <a:t>sistema de Estados </a:t>
            </a:r>
            <a:r>
              <a:rPr lang="pt-BR" sz="1600" b="1" dirty="0" smtClean="0">
                <a:latin typeface="Times New Roman" pitchFamily="18" charset="0"/>
                <a:cs typeface="Times New Roman" pitchFamily="18" charset="0"/>
              </a:rPr>
              <a:t>com sua dinâmica própria. Com a fusão </a:t>
            </a:r>
            <a:r>
              <a:rPr lang="pt-BR" sz="1600" b="1" dirty="0" err="1" smtClean="0">
                <a:latin typeface="Times New Roman" pitchFamily="18" charset="0"/>
                <a:cs typeface="Times New Roman" pitchFamily="18" charset="0"/>
              </a:rPr>
              <a:t>jurídico-política</a:t>
            </a:r>
            <a:r>
              <a:rPr lang="pt-BR" sz="1600" b="1" dirty="0" smtClean="0">
                <a:latin typeface="Times New Roman" pitchFamily="18" charset="0"/>
                <a:cs typeface="Times New Roman" pitchFamily="18" charset="0"/>
              </a:rPr>
              <a:t> entre “Estado” e “Nação”, as relações tornaram-se internacionais. </a:t>
            </a:r>
          </a:p>
          <a:p>
            <a:pPr algn="just"/>
            <a:r>
              <a:rPr lang="pt-BR" sz="1600" dirty="0" smtClean="0">
                <a:latin typeface="Times New Roman" pitchFamily="18" charset="0"/>
                <a:cs typeface="Times New Roman" pitchFamily="18" charset="0"/>
              </a:rPr>
              <a:t>	Na primeira década do Século XXI são quase </a:t>
            </a:r>
            <a:r>
              <a:rPr lang="pt-BR" sz="1600" dirty="0" smtClean="0">
                <a:solidFill>
                  <a:srgbClr val="FF0000"/>
                </a:solidFill>
                <a:latin typeface="Times New Roman" pitchFamily="18" charset="0"/>
                <a:cs typeface="Times New Roman" pitchFamily="18" charset="0"/>
              </a:rPr>
              <a:t>duzentos Estados no Planeta</a:t>
            </a:r>
            <a:r>
              <a:rPr lang="pt-BR" sz="1600" dirty="0" smtClean="0">
                <a:latin typeface="Times New Roman" pitchFamily="18" charset="0"/>
                <a:cs typeface="Times New Roman" pitchFamily="18" charset="0"/>
              </a:rPr>
              <a:t>. Entre eles, há relações novas e outras que remontam àquelas desenvolvidas pelos europeus a partir do final da Idade Média. Hoje, as relações internacionais, como estudaremos adiante, indicam a formação de uma </a:t>
            </a:r>
            <a:r>
              <a:rPr lang="pt-BR" sz="1600" b="1" dirty="0" smtClean="0">
                <a:solidFill>
                  <a:srgbClr val="FF0000"/>
                </a:solidFill>
                <a:latin typeface="Times New Roman" pitchFamily="18" charset="0"/>
                <a:cs typeface="Times New Roman" pitchFamily="18" charset="0"/>
              </a:rPr>
              <a:t>política global, para além do meramente </a:t>
            </a:r>
            <a:r>
              <a:rPr lang="pt-BR" sz="1600" b="1" dirty="0" err="1" smtClean="0">
                <a:solidFill>
                  <a:srgbClr val="FF0000"/>
                </a:solidFill>
                <a:latin typeface="Times New Roman" pitchFamily="18" charset="0"/>
                <a:cs typeface="Times New Roman" pitchFamily="18" charset="0"/>
              </a:rPr>
              <a:t>inter-nacional</a:t>
            </a:r>
            <a:r>
              <a:rPr lang="pt-BR" sz="1600" b="1" dirty="0" smtClean="0">
                <a:solidFill>
                  <a:srgbClr val="FF0000"/>
                </a:solidFill>
                <a:latin typeface="Times New Roman" pitchFamily="18" charset="0"/>
                <a:cs typeface="Times New Roman" pitchFamily="18" charset="0"/>
              </a:rPr>
              <a:t>.</a:t>
            </a:r>
            <a:r>
              <a:rPr lang="pt-BR" sz="1600" b="1" dirty="0" smtClean="0">
                <a:latin typeface="Times New Roman" pitchFamily="18" charset="0"/>
                <a:cs typeface="Times New Roman" pitchFamily="18" charset="0"/>
              </a:rPr>
              <a:t> </a:t>
            </a:r>
            <a:r>
              <a:rPr lang="pt-BR" sz="1600" dirty="0" smtClean="0">
                <a:latin typeface="Times New Roman" pitchFamily="18" charset="0"/>
                <a:cs typeface="Times New Roman" pitchFamily="18" charset="0"/>
              </a:rPr>
              <a:t> </a:t>
            </a:r>
          </a:p>
          <a:p>
            <a:pPr algn="just"/>
            <a:endParaRPr lang="pt-BR" sz="1600" dirty="0" smtClean="0">
              <a:latin typeface="Times New Roman" pitchFamily="18" charset="0"/>
              <a:cs typeface="Times New Roman" pitchFamily="18" charset="0"/>
            </a:endParaRPr>
          </a:p>
          <a:p>
            <a:pPr algn="just"/>
            <a:endParaRPr lang="pt-BR" sz="16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062651"/>
          </a:xfrm>
          <a:prstGeom prst="rect">
            <a:avLst/>
          </a:prstGeom>
          <a:noFill/>
        </p:spPr>
        <p:txBody>
          <a:bodyPr wrap="square" rtlCol="0">
            <a:spAutoFit/>
          </a:bodyPr>
          <a:lstStyle/>
          <a:p>
            <a:pPr algn="ctr"/>
            <a:r>
              <a:rPr lang="pt-BR" sz="2400" dirty="0" smtClean="0"/>
              <a:t>Torre de Londres</a:t>
            </a:r>
          </a:p>
          <a:p>
            <a:pPr algn="ctr"/>
            <a:endParaRPr lang="pt-BR" sz="2400" dirty="0" smtClean="0"/>
          </a:p>
          <a:p>
            <a:pPr algn="ctr"/>
            <a:r>
              <a:rPr lang="pt-BR" sz="2400" dirty="0" smtClean="0"/>
              <a:t>Guarda as joias da Coroa Britânica.</a:t>
            </a:r>
          </a:p>
          <a:p>
            <a:pPr algn="ctr"/>
            <a:r>
              <a:rPr lang="pt-BR" sz="2400" dirty="0" smtClean="0"/>
              <a:t>Guarda a história da construção de um País.</a:t>
            </a:r>
          </a:p>
          <a:p>
            <a:pPr algn="ctr"/>
            <a:endParaRPr lang="pt-BR" sz="2400" dirty="0" smtClean="0"/>
          </a:p>
          <a:p>
            <a:pPr algn="ctr"/>
            <a:r>
              <a:rPr lang="pt-BR" sz="2400" dirty="0" smtClean="0"/>
              <a:t>Slide 1 – Portão de entrada.</a:t>
            </a:r>
          </a:p>
          <a:p>
            <a:pPr algn="ctr"/>
            <a:r>
              <a:rPr lang="pt-BR" sz="2400" dirty="0" smtClean="0"/>
              <a:t>Slide 2 – Maquete da Torre.</a:t>
            </a:r>
          </a:p>
          <a:p>
            <a:pPr algn="ctr"/>
            <a:r>
              <a:rPr lang="pt-BR" sz="2400" dirty="0" smtClean="0"/>
              <a:t>Slide 3 – Lista de grafite de prisioneiros na Torre.</a:t>
            </a:r>
          </a:p>
          <a:p>
            <a:pPr algn="ctr"/>
            <a:r>
              <a:rPr lang="pt-BR" sz="2400" dirty="0" smtClean="0"/>
              <a:t>Slide 4 - Exemplo de grafite (esculpido).</a:t>
            </a:r>
          </a:p>
          <a:p>
            <a:pPr algn="ctr"/>
            <a:endParaRPr lang="pt-BR" sz="2400" dirty="0" smtClean="0"/>
          </a:p>
          <a:p>
            <a:pPr algn="ctr"/>
            <a:endParaRPr lang="pt-BR"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Os Estados Modernos </a:t>
            </a:r>
          </a:p>
        </p:txBody>
      </p:sp>
      <p:pic>
        <p:nvPicPr>
          <p:cNvPr id="107523" name="Picture 3" descr="E:\fotos2012\33 (13) ViagemEuropa160108a090208\1 Londres\1 Londres16 a 18 01 2008 149.jpg"/>
          <p:cNvPicPr>
            <a:picLocks noChangeAspect="1" noChangeArrowheads="1"/>
          </p:cNvPicPr>
          <p:nvPr/>
        </p:nvPicPr>
        <p:blipFill>
          <a:blip r:embed="rId3" cstate="print"/>
          <a:srcRect/>
          <a:stretch>
            <a:fillRect/>
          </a:stretch>
        </p:blipFill>
        <p:spPr bwMode="auto">
          <a:xfrm>
            <a:off x="107504" y="1196752"/>
            <a:ext cx="8640960" cy="515719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7" name="Picture 2" descr="E:\fotos2012\33 (13) ViagemEuropa160108a090208\1 Londres\1 Londres16 a 18 01 2008 201.jpg"/>
          <p:cNvPicPr>
            <a:picLocks noChangeArrowheads="1"/>
          </p:cNvPicPr>
          <p:nvPr/>
        </p:nvPicPr>
        <p:blipFill>
          <a:blip r:embed="rId3" cstate="print"/>
          <a:stretch>
            <a:fillRect/>
          </a:stretch>
        </p:blipFill>
        <p:spPr bwMode="auto">
          <a:xfrm>
            <a:off x="0" y="1196752"/>
            <a:ext cx="8973312" cy="511256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09570" name="Picture 2" descr="E:\fotos2012\33 (13) ViagemEuropa160108a090208\1 Londres\1 Londres16 a 18 01 2008 267.jpg"/>
          <p:cNvPicPr>
            <a:picLocks noChangeAspect="1" noChangeArrowheads="1"/>
          </p:cNvPicPr>
          <p:nvPr/>
        </p:nvPicPr>
        <p:blipFill>
          <a:blip r:embed="rId3" cstate="print"/>
          <a:srcRect/>
          <a:stretch>
            <a:fillRect/>
          </a:stretch>
        </p:blipFill>
        <p:spPr bwMode="auto">
          <a:xfrm>
            <a:off x="0" y="1196752"/>
            <a:ext cx="9144000" cy="5184576"/>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10594" name="Picture 2" descr="E:\fotos2012\33 (13) ViagemEuropa160108a090208\1 Londres\1 Londres16 a 18 01 2008 264.jpg"/>
          <p:cNvPicPr>
            <a:picLocks noChangeAspect="1" noChangeArrowheads="1"/>
          </p:cNvPicPr>
          <p:nvPr/>
        </p:nvPicPr>
        <p:blipFill>
          <a:blip r:embed="rId3" cstate="print"/>
          <a:srcRect/>
          <a:stretch>
            <a:fillRect/>
          </a:stretch>
        </p:blipFill>
        <p:spPr bwMode="auto">
          <a:xfrm>
            <a:off x="0" y="1268760"/>
            <a:ext cx="9144000" cy="509668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47536"/>
          </a:xfrm>
          <a:prstGeom prst="rect">
            <a:avLst/>
          </a:prstGeom>
          <a:noFill/>
        </p:spPr>
        <p:txBody>
          <a:bodyPr wrap="square" rtlCol="0">
            <a:spAutoFit/>
          </a:bodyPr>
          <a:lstStyle/>
          <a:p>
            <a:pPr algn="ctr"/>
            <a:r>
              <a:rPr lang="pt-BR" sz="2400" dirty="0" smtClean="0"/>
              <a:t>Paris: </a:t>
            </a:r>
            <a:r>
              <a:rPr lang="pt-BR" sz="2400" dirty="0" err="1" smtClean="0"/>
              <a:t>Notre</a:t>
            </a:r>
            <a:r>
              <a:rPr lang="pt-BR" sz="2400" dirty="0" smtClean="0"/>
              <a:t> </a:t>
            </a:r>
            <a:r>
              <a:rPr lang="pt-BR" sz="2400" dirty="0" err="1" smtClean="0"/>
              <a:t>Dame</a:t>
            </a:r>
            <a:r>
              <a:rPr lang="pt-BR" sz="2400" dirty="0" smtClean="0"/>
              <a:t>, Bastilha e Prisão</a:t>
            </a:r>
          </a:p>
          <a:p>
            <a:pPr algn="ctr"/>
            <a:endParaRPr lang="pt-BR" sz="1600" dirty="0" smtClean="0"/>
          </a:p>
          <a:p>
            <a:pPr algn="ctr"/>
            <a:r>
              <a:rPr lang="pt-BR" sz="1600" dirty="0" smtClean="0"/>
              <a:t>O poderio da Igreja Católica no medievo.</a:t>
            </a:r>
          </a:p>
          <a:p>
            <a:pPr algn="ctr"/>
            <a:r>
              <a:rPr lang="pt-BR" sz="1600" dirty="0" smtClean="0"/>
              <a:t>A Revolução Francesa em 1789.</a:t>
            </a:r>
          </a:p>
          <a:p>
            <a:pPr algn="ctr"/>
            <a:r>
              <a:rPr lang="pt-BR" sz="1600" dirty="0" smtClean="0"/>
              <a:t>Guarda a história de um emblemático movimento de ruptura com o </a:t>
            </a:r>
            <a:r>
              <a:rPr lang="pt-BR" sz="1600" i="1" dirty="0" err="1" smtClean="0"/>
              <a:t>ancient</a:t>
            </a:r>
            <a:r>
              <a:rPr lang="pt-BR" sz="1600" i="1" dirty="0" smtClean="0"/>
              <a:t> </a:t>
            </a:r>
            <a:r>
              <a:rPr lang="pt-BR" sz="1600" i="1" dirty="0" err="1" smtClean="0"/>
              <a:t>régime</a:t>
            </a:r>
            <a:r>
              <a:rPr lang="pt-BR" sz="1600" i="1" dirty="0" smtClean="0"/>
              <a:t>. </a:t>
            </a:r>
          </a:p>
          <a:p>
            <a:pPr algn="ctr"/>
            <a:endParaRPr lang="pt-BR" sz="1600" i="1" dirty="0" smtClean="0"/>
          </a:p>
          <a:p>
            <a:pPr algn="ctr"/>
            <a:r>
              <a:rPr lang="pt-BR" sz="1600" dirty="0" smtClean="0"/>
              <a:t>Em outubro </a:t>
            </a:r>
            <a:r>
              <a:rPr lang="pt-BR" sz="1600" b="1" dirty="0" smtClean="0"/>
              <a:t>de</a:t>
            </a:r>
            <a:r>
              <a:rPr lang="pt-BR" sz="1600" dirty="0" smtClean="0"/>
              <a:t> 1793, </a:t>
            </a:r>
            <a:r>
              <a:rPr lang="pt-BR" sz="1600" b="1" dirty="0" smtClean="0"/>
              <a:t>Maria</a:t>
            </a:r>
            <a:r>
              <a:rPr lang="pt-BR" sz="1600" dirty="0" smtClean="0"/>
              <a:t> </a:t>
            </a:r>
            <a:r>
              <a:rPr lang="pt-BR" sz="1600" b="1" dirty="0" smtClean="0"/>
              <a:t>Antonieta</a:t>
            </a:r>
            <a:r>
              <a:rPr lang="pt-BR" sz="1600" dirty="0" smtClean="0"/>
              <a:t> foi levada à </a:t>
            </a:r>
            <a:r>
              <a:rPr lang="pt-BR" sz="1600" b="1" dirty="0" smtClean="0"/>
              <a:t>prisão</a:t>
            </a:r>
            <a:r>
              <a:rPr lang="pt-BR" sz="1600" dirty="0" smtClean="0"/>
              <a:t> </a:t>
            </a:r>
            <a:r>
              <a:rPr lang="pt-BR" sz="1600" b="1" dirty="0" smtClean="0"/>
              <a:t>de</a:t>
            </a:r>
            <a:r>
              <a:rPr lang="pt-BR" sz="1600" dirty="0" smtClean="0"/>
              <a:t> </a:t>
            </a:r>
            <a:r>
              <a:rPr lang="pt-BR" sz="1600" dirty="0" err="1" smtClean="0"/>
              <a:t>Conciergerie</a:t>
            </a:r>
            <a:r>
              <a:rPr lang="pt-BR" sz="1600" dirty="0" smtClean="0"/>
              <a:t> e acusada </a:t>
            </a:r>
            <a:r>
              <a:rPr lang="pt-BR" sz="1600" b="1" dirty="0" smtClean="0"/>
              <a:t>de</a:t>
            </a:r>
            <a:r>
              <a:rPr lang="pt-BR" sz="1600" dirty="0" smtClean="0"/>
              <a:t> traição, </a:t>
            </a:r>
            <a:r>
              <a:rPr lang="pt-BR" sz="1600" b="1" dirty="0" smtClean="0"/>
              <a:t>de</a:t>
            </a:r>
            <a:r>
              <a:rPr lang="pt-BR" sz="1600" dirty="0" smtClean="0"/>
              <a:t> incesto com seu filho, entre outros crimes. </a:t>
            </a:r>
          </a:p>
          <a:p>
            <a:pPr algn="ctr"/>
            <a:r>
              <a:rPr lang="pt-BR" sz="1600" dirty="0" smtClean="0"/>
              <a:t>Slide 1 – Catedral de </a:t>
            </a:r>
            <a:r>
              <a:rPr lang="pt-BR" sz="1600" dirty="0" err="1" smtClean="0"/>
              <a:t>Notre</a:t>
            </a:r>
            <a:r>
              <a:rPr lang="pt-BR" sz="1600" dirty="0" smtClean="0"/>
              <a:t> </a:t>
            </a:r>
            <a:r>
              <a:rPr lang="pt-BR" sz="1600" dirty="0" err="1" smtClean="0"/>
              <a:t>Dame</a:t>
            </a:r>
            <a:r>
              <a:rPr lang="pt-BR" sz="1600" dirty="0" smtClean="0"/>
              <a:t>.</a:t>
            </a:r>
          </a:p>
          <a:p>
            <a:pPr algn="ctr"/>
            <a:r>
              <a:rPr lang="pt-BR" sz="1600" dirty="0" smtClean="0"/>
              <a:t>Slide 2 – Data de início da construção de </a:t>
            </a:r>
            <a:r>
              <a:rPr lang="pt-BR" sz="1600" dirty="0" err="1" smtClean="0"/>
              <a:t>Notre</a:t>
            </a:r>
            <a:r>
              <a:rPr lang="pt-BR" sz="1600" dirty="0" smtClean="0"/>
              <a:t> </a:t>
            </a:r>
            <a:r>
              <a:rPr lang="pt-BR" sz="1600" dirty="0" err="1" smtClean="0"/>
              <a:t>Dame</a:t>
            </a:r>
            <a:r>
              <a:rPr lang="pt-BR" sz="1600" dirty="0" smtClean="0"/>
              <a:t> 1163.</a:t>
            </a:r>
          </a:p>
          <a:p>
            <a:pPr algn="ctr"/>
            <a:r>
              <a:rPr lang="pt-BR" sz="1600" dirty="0" smtClean="0"/>
              <a:t>Slide 3 – Lápide de túmulo de cavaleiro medieval.</a:t>
            </a:r>
          </a:p>
          <a:p>
            <a:pPr algn="ctr"/>
            <a:r>
              <a:rPr lang="pt-BR" sz="1600" dirty="0" smtClean="0"/>
              <a:t>Slide 4 - A tomada da Bastilha.</a:t>
            </a:r>
          </a:p>
          <a:p>
            <a:pPr algn="ctr"/>
            <a:r>
              <a:rPr lang="pt-BR" sz="1600" dirty="0" smtClean="0"/>
              <a:t>Slide 5 - Prisão da </a:t>
            </a:r>
            <a:r>
              <a:rPr lang="pt-BR" sz="1600" dirty="0" err="1" smtClean="0"/>
              <a:t>Conciergerie</a:t>
            </a:r>
            <a:r>
              <a:rPr lang="pt-BR" sz="1600" dirty="0" smtClean="0"/>
              <a:t>.</a:t>
            </a:r>
          </a:p>
          <a:p>
            <a:pPr algn="ctr"/>
            <a:r>
              <a:rPr lang="pt-BR" sz="1600" dirty="0" smtClean="0"/>
              <a:t>Slide 6 – Maria Antonieta na </a:t>
            </a:r>
            <a:r>
              <a:rPr lang="pt-BR" sz="1600" dirty="0" err="1" smtClean="0"/>
              <a:t>Conciergerie</a:t>
            </a:r>
            <a:r>
              <a:rPr lang="pt-BR" sz="1600" dirty="0" smtClean="0"/>
              <a:t>: Em 2 </a:t>
            </a:r>
            <a:r>
              <a:rPr lang="pt-BR" sz="1600" b="1" dirty="0" smtClean="0"/>
              <a:t>de</a:t>
            </a:r>
            <a:r>
              <a:rPr lang="pt-BR" sz="1600" dirty="0" smtClean="0"/>
              <a:t> agosto </a:t>
            </a:r>
            <a:r>
              <a:rPr lang="pt-BR" sz="1600" b="1" dirty="0" smtClean="0"/>
              <a:t>de</a:t>
            </a:r>
            <a:r>
              <a:rPr lang="pt-BR" sz="1600" dirty="0" smtClean="0"/>
              <a:t> 1793, </a:t>
            </a:r>
            <a:r>
              <a:rPr lang="pt-BR" sz="1600" b="1" dirty="0" smtClean="0"/>
              <a:t>Maria</a:t>
            </a:r>
            <a:r>
              <a:rPr lang="pt-BR" sz="1600" dirty="0" smtClean="0"/>
              <a:t> </a:t>
            </a:r>
            <a:r>
              <a:rPr lang="pt-BR" sz="1600" b="1" dirty="0" smtClean="0"/>
              <a:t>Antonieta</a:t>
            </a:r>
            <a:r>
              <a:rPr lang="pt-BR" sz="1600" dirty="0" smtClean="0"/>
              <a:t> é transferida para a </a:t>
            </a:r>
            <a:r>
              <a:rPr lang="pt-BR" sz="1600" b="1" dirty="0" smtClean="0"/>
              <a:t>prisão</a:t>
            </a:r>
            <a:r>
              <a:rPr lang="pt-BR" sz="1600" dirty="0" smtClean="0"/>
              <a:t> da </a:t>
            </a:r>
            <a:r>
              <a:rPr lang="pt-BR" sz="1600" dirty="0" err="1" smtClean="0"/>
              <a:t>Conciergerie</a:t>
            </a:r>
            <a:r>
              <a:rPr lang="pt-BR" sz="1600" dirty="0" smtClean="0"/>
              <a:t> e, em 16 </a:t>
            </a:r>
            <a:r>
              <a:rPr lang="pt-BR" sz="1600" b="1" dirty="0" smtClean="0"/>
              <a:t>de</a:t>
            </a:r>
            <a:r>
              <a:rPr lang="pt-BR" sz="1600" dirty="0" smtClean="0"/>
              <a:t> outubro </a:t>
            </a:r>
            <a:r>
              <a:rPr lang="pt-BR" sz="1600" b="1" dirty="0" smtClean="0"/>
              <a:t>de</a:t>
            </a:r>
            <a:r>
              <a:rPr lang="pt-BR" sz="1600" dirty="0" smtClean="0"/>
              <a:t> 1793 é guilhotinada. </a:t>
            </a:r>
          </a:p>
          <a:p>
            <a:pPr algn="ctr"/>
            <a:r>
              <a:rPr lang="pt-BR" sz="1600" dirty="0" smtClean="0"/>
              <a:t>Slide 7 – Relação de 2780 prisioneiros guilhotinados.</a:t>
            </a:r>
          </a:p>
          <a:p>
            <a:pPr algn="ctr"/>
            <a:endParaRPr lang="pt-BR" sz="1600" dirty="0" smtClean="0"/>
          </a:p>
          <a:p>
            <a:pPr algn="ctr"/>
            <a:endParaRPr lang="pt-BR" sz="2400" dirty="0" smtClean="0"/>
          </a:p>
          <a:p>
            <a:pPr algn="ctr"/>
            <a:endParaRPr lang="pt-BR"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11618" name="Picture 2" descr="E:\fotos2012\33 (13) ViagemEuropa160108a090208\2 Paris\Paris 19 a 22 01 2008 024.jpg"/>
          <p:cNvPicPr>
            <a:picLocks noChangeAspect="1" noChangeArrowheads="1"/>
          </p:cNvPicPr>
          <p:nvPr/>
        </p:nvPicPr>
        <p:blipFill>
          <a:blip r:embed="rId3" cstate="print"/>
          <a:srcRect/>
          <a:stretch>
            <a:fillRect/>
          </a:stretch>
        </p:blipFill>
        <p:spPr bwMode="auto">
          <a:xfrm>
            <a:off x="0" y="1268760"/>
            <a:ext cx="9144000" cy="513665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12642" name="Picture 2" descr="E:\fotos2012\33 (13) ViagemEuropa160108a090208\2 Paris\Paris 19 a 22 01 2008 063.jpg"/>
          <p:cNvPicPr>
            <a:picLocks noChangeAspect="1" noChangeArrowheads="1"/>
          </p:cNvPicPr>
          <p:nvPr/>
        </p:nvPicPr>
        <p:blipFill>
          <a:blip r:embed="rId3" cstate="print"/>
          <a:srcRect/>
          <a:stretch>
            <a:fillRect/>
          </a:stretch>
        </p:blipFill>
        <p:spPr bwMode="auto">
          <a:xfrm>
            <a:off x="0" y="1196752"/>
            <a:ext cx="9144000" cy="511256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Retângulo 4"/>
          <p:cNvSpPr/>
          <p:nvPr/>
        </p:nvSpPr>
        <p:spPr>
          <a:xfrm>
            <a:off x="0" y="1412776"/>
            <a:ext cx="9144000" cy="4524315"/>
          </a:xfrm>
          <a:prstGeom prst="rect">
            <a:avLst/>
          </a:prstGeom>
        </p:spPr>
        <p:txBody>
          <a:bodyPr wrap="square">
            <a:spAutoFit/>
          </a:bodyPr>
          <a:lstStyle/>
          <a:p>
            <a:pPr algn="just"/>
            <a:r>
              <a:rPr lang="pt-BR" sz="1400" b="1" dirty="0" smtClean="0">
                <a:latin typeface="Times New Roman" pitchFamily="18" charset="0"/>
                <a:cs typeface="Times New Roman" pitchFamily="18" charset="0"/>
              </a:rPr>
              <a:t>	</a:t>
            </a:r>
            <a:r>
              <a:rPr lang="pt-BR" sz="1600" b="1" dirty="0" smtClean="0">
                <a:latin typeface="Times New Roman" pitchFamily="18" charset="0"/>
                <a:cs typeface="Times New Roman" pitchFamily="18" charset="0"/>
              </a:rPr>
              <a:t>A Universidade, e, em especial, esta disciplina tem, como missão precípua, acolher os interessados no estudo filosófico, científico e cultural, mormente, destacando a compreensão da arte de viver e a superação das dores e misérias existenciais pela sublimação própria do desenvolvimento intelectual e emocional.</a:t>
            </a:r>
            <a:endParaRPr lang="pt-BR" sz="1600" dirty="0" smtClean="0">
              <a:latin typeface="Times New Roman" pitchFamily="18" charset="0"/>
              <a:cs typeface="Times New Roman" pitchFamily="18" charset="0"/>
            </a:endParaRPr>
          </a:p>
          <a:p>
            <a:pPr algn="just"/>
            <a:r>
              <a:rPr lang="pt-BR" sz="1600" dirty="0" smtClean="0">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O estudo, seja em qual for a área abordada, inevitavelmente, leva à compreensão e ao conhecimento. A compreensão leva ao outro – </a:t>
            </a:r>
            <a:r>
              <a:rPr lang="pt-BR" sz="1600" b="1" dirty="0" smtClean="0">
                <a:latin typeface="Times New Roman" pitchFamily="18" charset="0"/>
                <a:cs typeface="Times New Roman" pitchFamily="18" charset="0"/>
              </a:rPr>
              <a:t>alteridade</a:t>
            </a:r>
            <a:r>
              <a:rPr lang="pt-BR" sz="1600" dirty="0" smtClean="0">
                <a:latin typeface="Times New Roman" pitchFamily="18" charset="0"/>
                <a:cs typeface="Times New Roman" pitchFamily="18" charset="0"/>
              </a:rPr>
              <a:t> - e à </a:t>
            </a:r>
            <a:r>
              <a:rPr lang="pt-BR" sz="1600" b="1" dirty="0" smtClean="0">
                <a:latin typeface="Times New Roman" pitchFamily="18" charset="0"/>
                <a:cs typeface="Times New Roman" pitchFamily="18" charset="0"/>
              </a:rPr>
              <a:t>aceitação,</a:t>
            </a:r>
            <a:r>
              <a:rPr lang="pt-BR" sz="1600" dirty="0" smtClean="0">
                <a:latin typeface="Times New Roman" pitchFamily="18" charset="0"/>
                <a:cs typeface="Times New Roman" pitchFamily="18" charset="0"/>
              </a:rPr>
              <a:t> de forma que, alcançadas ambas as virtudes, por fim ou consequência, verifica-se a utilização do conhecimento com amor: sabedoria.</a:t>
            </a:r>
          </a:p>
          <a:p>
            <a:pPr algn="just"/>
            <a:r>
              <a:rPr lang="pt-BR" sz="1600" dirty="0" smtClean="0">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Esta, pois, é uma </a:t>
            </a:r>
            <a:r>
              <a:rPr lang="pt-BR" sz="1600" b="1" dirty="0" smtClean="0">
                <a:latin typeface="Times New Roman" pitchFamily="18" charset="0"/>
                <a:cs typeface="Times New Roman" pitchFamily="18" charset="0"/>
              </a:rPr>
              <a:t>Escola de Aprender a Amar</a:t>
            </a:r>
            <a:r>
              <a:rPr lang="pt-BR" sz="1600" dirty="0" smtClean="0">
                <a:latin typeface="Times New Roman" pitchFamily="18" charset="0"/>
                <a:cs typeface="Times New Roman" pitchFamily="18" charset="0"/>
              </a:rPr>
              <a:t>, nas diversas nuanças deste belo sentimento: o amor de amigos nos bancos escolares, de aprendizes e orientadores, de estudantes ávidos do crescimento integral conforme meta do </a:t>
            </a:r>
            <a:r>
              <a:rPr lang="pt-BR" sz="1600" b="1" dirty="0" smtClean="0">
                <a:latin typeface="Times New Roman" pitchFamily="18" charset="0"/>
                <a:cs typeface="Times New Roman" pitchFamily="18" charset="0"/>
              </a:rPr>
              <a:t>amor universal e indiferentemente atribuído ao próximo</a:t>
            </a:r>
            <a:r>
              <a:rPr lang="pt-BR" sz="1600" dirty="0" smtClean="0">
                <a:latin typeface="Times New Roman" pitchFamily="18" charset="0"/>
                <a:cs typeface="Times New Roman" pitchFamily="18" charset="0"/>
              </a:rPr>
              <a:t>.</a:t>
            </a:r>
          </a:p>
          <a:p>
            <a:pPr algn="just"/>
            <a:r>
              <a:rPr lang="pt-BR" sz="1600" dirty="0" smtClean="0">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Eis uma grande meta: a alteridade com o </a:t>
            </a:r>
            <a:r>
              <a:rPr lang="pt-BR" sz="1600" b="1" dirty="0" smtClean="0">
                <a:latin typeface="Times New Roman" pitchFamily="18" charset="0"/>
                <a:cs typeface="Times New Roman" pitchFamily="18" charset="0"/>
              </a:rPr>
              <a:t>despertar da consciência </a:t>
            </a:r>
            <a:r>
              <a:rPr lang="pt-BR" sz="1600" dirty="0" smtClean="0">
                <a:latin typeface="Times New Roman" pitchFamily="18" charset="0"/>
                <a:cs typeface="Times New Roman" pitchFamily="18" charset="0"/>
              </a:rPr>
              <a:t>para a arte de contemplação do belo: a</a:t>
            </a:r>
            <a:r>
              <a:rPr lang="pt-BR" sz="1600" b="1" dirty="0" smtClean="0">
                <a:latin typeface="Times New Roman" pitchFamily="18" charset="0"/>
                <a:cs typeface="Times New Roman" pitchFamily="18" charset="0"/>
              </a:rPr>
              <a:t> felicidade</a:t>
            </a:r>
            <a:r>
              <a:rPr lang="pt-BR" sz="1600" dirty="0" smtClean="0">
                <a:latin typeface="Times New Roman" pitchFamily="18" charset="0"/>
                <a:cs typeface="Times New Roman" pitchFamily="18" charset="0"/>
              </a:rPr>
              <a:t>.</a:t>
            </a:r>
          </a:p>
          <a:p>
            <a:pPr algn="just"/>
            <a:r>
              <a:rPr lang="pt-BR" sz="1600" dirty="0" smtClean="0">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Por fim, em verdadeira harmonia de interesses, tem-se a vontade geral manifesta, em cada indivíduo, como um ato puro do entendimento que raciocina no silêncio das paixões.</a:t>
            </a:r>
            <a:endParaRPr lang="pt-B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13666" name="Picture 2" descr="E:\fotos2012\33 (13) ViagemEuropa160108a090208\2 Paris\Paris 19 a 22 01 2008 380.jpg"/>
          <p:cNvPicPr>
            <a:picLocks noChangeAspect="1" noChangeArrowheads="1"/>
          </p:cNvPicPr>
          <p:nvPr/>
        </p:nvPicPr>
        <p:blipFill>
          <a:blip r:embed="rId3" cstate="print"/>
          <a:srcRect/>
          <a:stretch>
            <a:fillRect/>
          </a:stretch>
        </p:blipFill>
        <p:spPr bwMode="auto">
          <a:xfrm>
            <a:off x="0" y="1196752"/>
            <a:ext cx="9144000" cy="5184576"/>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06499" name="Picture 3" descr="E:\fotos2012\33 (13) ViagemEuropa160108a090208\2 Paris\Paris 19 a 22 01 2008 460.jpg"/>
          <p:cNvPicPr>
            <a:picLocks noChangeAspect="1" noChangeArrowheads="1"/>
          </p:cNvPicPr>
          <p:nvPr/>
        </p:nvPicPr>
        <p:blipFill>
          <a:blip r:embed="rId3" cstate="print"/>
          <a:srcRect/>
          <a:stretch>
            <a:fillRect/>
          </a:stretch>
        </p:blipFill>
        <p:spPr bwMode="auto">
          <a:xfrm>
            <a:off x="0" y="1196752"/>
            <a:ext cx="9144000" cy="5162184"/>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15714" name="Picture 2" descr="E:\fotos2012\33 (13) ViagemEuropa160108a090208\2 Paris\Paris 19 a 22 01 2008 451.jpg"/>
          <p:cNvPicPr>
            <a:picLocks noChangeAspect="1" noChangeArrowheads="1"/>
          </p:cNvPicPr>
          <p:nvPr/>
        </p:nvPicPr>
        <p:blipFill>
          <a:blip r:embed="rId3" cstate="print"/>
          <a:srcRect/>
          <a:stretch>
            <a:fillRect/>
          </a:stretch>
        </p:blipFill>
        <p:spPr bwMode="auto">
          <a:xfrm>
            <a:off x="0" y="1196752"/>
            <a:ext cx="9144000" cy="519445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14690" name="Picture 2" descr="E:\fotos2012\33 (13) ViagemEuropa160108a090208\2 Paris\Paris 19 a 22 01 2008 452.jpg"/>
          <p:cNvPicPr>
            <a:picLocks noChangeAspect="1" noChangeArrowheads="1"/>
          </p:cNvPicPr>
          <p:nvPr/>
        </p:nvPicPr>
        <p:blipFill>
          <a:blip r:embed="rId3" cstate="print"/>
          <a:srcRect/>
          <a:stretch>
            <a:fillRect/>
          </a:stretch>
        </p:blipFill>
        <p:spPr bwMode="auto">
          <a:xfrm>
            <a:off x="0" y="1196752"/>
            <a:ext cx="9144000" cy="517398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69332"/>
          </a:xfrm>
          <a:prstGeom prst="rect">
            <a:avLst/>
          </a:prstGeom>
          <a:noFill/>
        </p:spPr>
        <p:txBody>
          <a:bodyPr wrap="square" rtlCol="0">
            <a:spAutoFit/>
          </a:bodyPr>
          <a:lstStyle/>
          <a:p>
            <a:pPr algn="just"/>
            <a:r>
              <a:rPr lang="pt-BR" dirty="0" smtClean="0"/>
              <a:t>a</a:t>
            </a:r>
          </a:p>
        </p:txBody>
      </p:sp>
      <p:pic>
        <p:nvPicPr>
          <p:cNvPr id="116738" name="Picture 2" descr="E:\fotos2012\33 (13) ViagemEuropa160108a090208\2 Paris\Paris 19 a 22 01 2008 455.jpg"/>
          <p:cNvPicPr>
            <a:picLocks noChangeAspect="1" noChangeArrowheads="1"/>
          </p:cNvPicPr>
          <p:nvPr/>
        </p:nvPicPr>
        <p:blipFill>
          <a:blip r:embed="rId3" cstate="print"/>
          <a:srcRect/>
          <a:stretch>
            <a:fillRect/>
          </a:stretch>
        </p:blipFill>
        <p:spPr bwMode="auto">
          <a:xfrm>
            <a:off x="0" y="1196752"/>
            <a:ext cx="9144000" cy="516408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Retângulo 4"/>
          <p:cNvSpPr/>
          <p:nvPr/>
        </p:nvSpPr>
        <p:spPr>
          <a:xfrm>
            <a:off x="2568887" y="3244334"/>
            <a:ext cx="4006225" cy="646331"/>
          </a:xfrm>
          <a:prstGeom prst="rect">
            <a:avLst/>
          </a:prstGeom>
        </p:spPr>
        <p:txBody>
          <a:bodyPr wrap="none">
            <a:spAutoFit/>
          </a:bodyPr>
          <a:lstStyle/>
          <a:p>
            <a:pPr algn="ctr">
              <a:defRPr/>
            </a:pPr>
            <a:r>
              <a:rPr lang="pt-BR" sz="3600" b="1" dirty="0">
                <a:solidFill>
                  <a:schemeClr val="accent5">
                    <a:lumMod val="75000"/>
                  </a:schemeClr>
                </a:solidFill>
              </a:rPr>
              <a:t>Fim da Unidade 1</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324535"/>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2 – Guerra e Paz: as relações internacionais entre a cooperação e o conflito:</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Guerra e Diplomacia: instrumentos do Estado;</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A Guerra dos Estados;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As Diplomacias;</a:t>
            </a: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Objetivos específicos e aprendizagem:</a:t>
            </a:r>
          </a:p>
          <a:p>
            <a:r>
              <a:rPr lang="pt-BR" sz="1600" dirty="0" smtClean="0">
                <a:latin typeface="Times New Roman" pitchFamily="18" charset="0"/>
                <a:cs typeface="Times New Roman" pitchFamily="18" charset="0"/>
              </a:rPr>
              <a:t>- Compreender a formação e o papel da diplomacia moderna e do poderio militar moderno nas relações entre Estados;</a:t>
            </a:r>
          </a:p>
          <a:p>
            <a:r>
              <a:rPr lang="pt-BR" sz="1600" dirty="0" smtClean="0">
                <a:latin typeface="Times New Roman" pitchFamily="18" charset="0"/>
                <a:cs typeface="Times New Roman" pitchFamily="18" charset="0"/>
              </a:rPr>
              <a:t>- Conhecer, por meio do estudo de Carl von Clausewitz e Raymond Aron, aspectos das abordagens clássicas sobre guerra/conflito e diplomacia/cooperação nas relações internacionais;</a:t>
            </a:r>
          </a:p>
          <a:p>
            <a:r>
              <a:rPr lang="pt-BR" sz="1600" dirty="0" smtClean="0">
                <a:latin typeface="Times New Roman" pitchFamily="18" charset="0"/>
                <a:cs typeface="Times New Roman" pitchFamily="18" charset="0"/>
              </a:rPr>
              <a:t>- Entender, a partir do estudo de Pierre-Joseph Proudhon e Michel Foucault, que são possíveis outras perspectivas de análise da relação guerra e política, aplicada ao estudo das relações internacionais;</a:t>
            </a:r>
          </a:p>
          <a:p>
            <a:r>
              <a:rPr lang="pt-BR" sz="1600" dirty="0" smtClean="0">
                <a:latin typeface="Times New Roman" pitchFamily="18" charset="0"/>
                <a:cs typeface="Times New Roman" pitchFamily="18" charset="0"/>
              </a:rPr>
              <a:t>- Identificar as principais características da diplomacia e das funções do diplomata, para conhecer mais sobre a história da diplomacia brasileira; e</a:t>
            </a:r>
          </a:p>
          <a:p>
            <a:r>
              <a:rPr lang="pt-BR" sz="1600" dirty="0" smtClean="0">
                <a:latin typeface="Times New Roman" pitchFamily="18" charset="0"/>
                <a:cs typeface="Times New Roman" pitchFamily="18" charset="0"/>
              </a:rPr>
              <a:t>- Identificar conceitos importantes no campo da política externa, distinguindo “diplomacia” de “política externa”.</a:t>
            </a:r>
          </a:p>
          <a:p>
            <a:endParaRPr lang="pt-BR" b="1" dirty="0" smtClean="0">
              <a:latin typeface="Times New Roman" pitchFamily="18" charset="0"/>
              <a:cs typeface="Times New Roman" pitchFamily="18" charset="0"/>
            </a:endParaRPr>
          </a:p>
          <a:p>
            <a:endParaRPr lang="pt-BR" b="1" dirty="0" smtClean="0"/>
          </a:p>
          <a:p>
            <a:endParaRPr lang="pt-BR" b="1" dirty="0" smtClean="0"/>
          </a:p>
          <a:p>
            <a:endParaRPr lang="pt-B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6740307"/>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2 – Guerra e Paz: as relações internacionais entre a cooperação e o conflito:</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Guerra e Diplomacia: instrumentos do Estado;</a:t>
            </a:r>
          </a:p>
          <a:p>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O francês Raymond Aron (1985), um dos principais teóricos das Relações Internacionais, dedicou um dos seus mais conhecidos livros – </a:t>
            </a:r>
            <a:r>
              <a:rPr lang="pt-BR" i="1" dirty="0" smtClean="0">
                <a:latin typeface="Times New Roman" pitchFamily="18" charset="0"/>
                <a:cs typeface="Times New Roman" pitchFamily="18" charset="0"/>
              </a:rPr>
              <a:t>Paz e guerra entre as Nações −</a:t>
            </a:r>
            <a:r>
              <a:rPr lang="pt-BR" dirty="0" smtClean="0">
                <a:latin typeface="Times New Roman" pitchFamily="18" charset="0"/>
                <a:cs typeface="Times New Roman" pitchFamily="18" charset="0"/>
              </a:rPr>
              <a:t>, publicado em 1962, para pensar as duas formas pelas quais os Estados se relacionam para atingirem seus objetivos</a:t>
            </a:r>
            <a:r>
              <a:rPr lang="pt-BR" i="1" dirty="0" smtClean="0">
                <a:latin typeface="Times New Roman" pitchFamily="18" charset="0"/>
                <a:cs typeface="Times New Roman" pitchFamily="18" charset="0"/>
              </a:rPr>
              <a:t>: o </a:t>
            </a:r>
            <a:r>
              <a:rPr lang="pt-BR" b="1" i="1" dirty="0" smtClean="0">
                <a:latin typeface="Times New Roman" pitchFamily="18" charset="0"/>
                <a:cs typeface="Times New Roman" pitchFamily="18" charset="0"/>
              </a:rPr>
              <a:t>conflito (força militar) e a cooperação (persuasão diplomática). </a:t>
            </a:r>
          </a:p>
          <a:p>
            <a:pPr algn="just"/>
            <a:r>
              <a:rPr lang="pt-BR" b="1" dirty="0" smtClean="0">
                <a:latin typeface="Times New Roman" pitchFamily="18" charset="0"/>
                <a:cs typeface="Times New Roman" pitchFamily="18" charset="0"/>
              </a:rPr>
              <a:t>	Objetivos do Estado (Maquiavel): sobrevivência e expansão de sua 						influência política.</a:t>
            </a:r>
          </a:p>
          <a:p>
            <a:pPr algn="just"/>
            <a:r>
              <a:rPr lang="pt-BR" b="1" dirty="0" smtClean="0">
                <a:latin typeface="Times New Roman" pitchFamily="18" charset="0"/>
                <a:cs typeface="Times New Roman" pitchFamily="18" charset="0"/>
              </a:rPr>
              <a:t>	À diplomacia compete representar, negociar, coletar e informar.</a:t>
            </a:r>
          </a:p>
          <a:p>
            <a:pPr algn="just"/>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Elementos clássicos do cálculo de poder de um Estado:</a:t>
            </a:r>
            <a:r>
              <a:rPr lang="pt-BR" dirty="0" smtClean="0">
                <a:latin typeface="Times New Roman" pitchFamily="18" charset="0"/>
                <a:cs typeface="Times New Roman" pitchFamily="18" charset="0"/>
              </a:rPr>
              <a:t>quantidade e características da população, tamanho do território, recursos naturais disponíveis, qualidade da indústria e agricultura (economia geral), tamanho e poderio das forças armadas.</a:t>
            </a:r>
          </a:p>
          <a:p>
            <a:pPr algn="just"/>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Sociedade de Estados x Sistema Interestatal Anárquico.</a:t>
            </a:r>
            <a:r>
              <a:rPr lang="pt-BR"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Necessidade de dispositivo diplomático-militar: Equilíbrio de poder</a:t>
            </a:r>
          </a:p>
          <a:p>
            <a:pPr algn="just"/>
            <a:endParaRPr lang="pt-BR" b="1" dirty="0" smtClean="0"/>
          </a:p>
          <a:p>
            <a:pPr algn="just"/>
            <a:endParaRPr lang="pt-BR" b="1" i="1" dirty="0" smtClean="0">
              <a:latin typeface="Times New Roman" pitchFamily="18" charset="0"/>
              <a:cs typeface="Times New Roman" pitchFamily="18" charset="0"/>
            </a:endParaRPr>
          </a:p>
          <a:p>
            <a:pPr algn="just"/>
            <a:endParaRPr lang="pt-BR" b="1" i="1" dirty="0" smtClean="0">
              <a:latin typeface="Times New Roman" pitchFamily="18" charset="0"/>
              <a:cs typeface="Times New Roman" pitchFamily="18" charset="0"/>
            </a:endParaRPr>
          </a:p>
          <a:p>
            <a:pPr algn="just"/>
            <a:endParaRPr lang="pt-BR" b="1" i="1" dirty="0" smtClean="0">
              <a:latin typeface="Times New Roman" pitchFamily="18" charset="0"/>
              <a:cs typeface="Times New Roman" pitchFamily="18" charset="0"/>
            </a:endParaRPr>
          </a:p>
          <a:p>
            <a:pPr algn="just"/>
            <a:endParaRPr lang="pt-BR" b="1" i="1" dirty="0" smtClean="0">
              <a:latin typeface="Times New Roman" pitchFamily="18" charset="0"/>
              <a:cs typeface="Times New Roman" pitchFamily="18" charset="0"/>
            </a:endParaRPr>
          </a:p>
          <a:p>
            <a:pPr algn="just"/>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8125301"/>
          </a:xfrm>
          <a:prstGeom prst="rect">
            <a:avLst/>
          </a:prstGeom>
          <a:noFill/>
        </p:spPr>
        <p:txBody>
          <a:bodyPr wrap="square" rtlCol="0">
            <a:spAutoFit/>
          </a:bodyPr>
          <a:lstStyle/>
          <a:p>
            <a:pPr algn="just"/>
            <a:r>
              <a:rPr lang="pt-BR" b="1" dirty="0" smtClean="0">
                <a:latin typeface="Times New Roman" pitchFamily="18" charset="0"/>
                <a:cs typeface="Times New Roman" pitchFamily="18" charset="0"/>
              </a:rPr>
              <a:t>Guerra e Diplomacia: instrumentos do Estado;</a:t>
            </a:r>
          </a:p>
          <a:p>
            <a:r>
              <a:rPr lang="pt-BR" dirty="0" smtClean="0"/>
              <a:t>	</a:t>
            </a:r>
            <a:r>
              <a:rPr lang="pt-BR" dirty="0" smtClean="0">
                <a:latin typeface="Times New Roman" pitchFamily="18" charset="0"/>
                <a:cs typeface="Times New Roman" pitchFamily="18" charset="0"/>
              </a:rPr>
              <a:t>Períodos de </a:t>
            </a:r>
            <a:r>
              <a:rPr lang="pt-BR" b="1" dirty="0" smtClean="0">
                <a:latin typeface="Times New Roman" pitchFamily="18" charset="0"/>
                <a:cs typeface="Times New Roman" pitchFamily="18" charset="0"/>
              </a:rPr>
              <a:t>equilíbrio de forças entre os Estados: </a:t>
            </a:r>
          </a:p>
          <a:p>
            <a:pPr algn="just"/>
            <a:r>
              <a:rPr lang="pt-BR" dirty="0" smtClean="0">
                <a:latin typeface="Times New Roman" pitchFamily="18" charset="0"/>
                <a:cs typeface="Times New Roman" pitchFamily="18" charset="0"/>
              </a:rPr>
              <a:t>a) </a:t>
            </a:r>
            <a:r>
              <a:rPr lang="pt-BR" dirty="0" err="1" smtClean="0">
                <a:latin typeface="Times New Roman" pitchFamily="18" charset="0"/>
                <a:cs typeface="Times New Roman" pitchFamily="18" charset="0"/>
              </a:rPr>
              <a:t>pós-Guerra</a:t>
            </a:r>
            <a:r>
              <a:rPr lang="pt-BR" dirty="0" smtClean="0">
                <a:latin typeface="Times New Roman" pitchFamily="18" charset="0"/>
                <a:cs typeface="Times New Roman" pitchFamily="18" charset="0"/>
              </a:rPr>
              <a:t> dos Trinta Anos (1618-1648) Tratados de </a:t>
            </a:r>
            <a:r>
              <a:rPr lang="pt-BR" dirty="0" err="1" smtClean="0">
                <a:latin typeface="Times New Roman" pitchFamily="18" charset="0"/>
                <a:cs typeface="Times New Roman" pitchFamily="18" charset="0"/>
              </a:rPr>
              <a:t>Westfália</a:t>
            </a:r>
            <a:r>
              <a:rPr lang="pt-BR" dirty="0" smtClean="0">
                <a:latin typeface="Times New Roman" pitchFamily="18" charset="0"/>
                <a:cs typeface="Times New Roman" pitchFamily="18" charset="0"/>
              </a:rPr>
              <a:t> – período entre o </a:t>
            </a:r>
            <a:r>
              <a:rPr lang="pt-BR" dirty="0" err="1" smtClean="0">
                <a:latin typeface="Times New Roman" pitchFamily="18" charset="0"/>
                <a:cs typeface="Times New Roman" pitchFamily="18" charset="0"/>
              </a:rPr>
              <a:t>Séc</a:t>
            </a:r>
            <a:r>
              <a:rPr lang="pt-BR" dirty="0" smtClean="0">
                <a:latin typeface="Times New Roman" pitchFamily="18" charset="0"/>
                <a:cs typeface="Times New Roman" pitchFamily="18" charset="0"/>
              </a:rPr>
              <a:t> XVII até o final do </a:t>
            </a:r>
            <a:r>
              <a:rPr lang="pt-BR" dirty="0" err="1" smtClean="0">
                <a:latin typeface="Times New Roman" pitchFamily="18" charset="0"/>
                <a:cs typeface="Times New Roman" pitchFamily="18" charset="0"/>
              </a:rPr>
              <a:t>Séc</a:t>
            </a:r>
            <a:r>
              <a:rPr lang="pt-BR" dirty="0" smtClean="0">
                <a:latin typeface="Times New Roman" pitchFamily="18" charset="0"/>
                <a:cs typeface="Times New Roman" pitchFamily="18" charset="0"/>
              </a:rPr>
              <a:t> XVIII, com a expansão militar da França de Napoleão Bonaparte; </a:t>
            </a:r>
          </a:p>
          <a:p>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b) novo balanço de poder, conhecido como Concerto Europeu, estabelecido na Conferência de Viena a partir de 1815, pelos países que venceram Napoleão, e que se sustentou até a eclosão da Primeira Guerra Mundial (1914-1918). Contudo, a tentativa de formar um novo “sistema internacional em equilíbrio” após a Primeira Guerra falhou com a eclosão da Segunda Guerra Mundial, em 1939;</a:t>
            </a:r>
          </a:p>
          <a:p>
            <a:pPr algn="just"/>
            <a:r>
              <a:rPr lang="pt-BR" dirty="0" smtClean="0">
                <a:latin typeface="Times New Roman" pitchFamily="18" charset="0"/>
                <a:cs typeface="Times New Roman" pitchFamily="18" charset="0"/>
              </a:rPr>
              <a:t> </a:t>
            </a:r>
          </a:p>
          <a:p>
            <a:pPr algn="just"/>
            <a:r>
              <a:rPr lang="pt-BR" dirty="0" smtClean="0">
                <a:latin typeface="Times New Roman" pitchFamily="18" charset="0"/>
                <a:cs typeface="Times New Roman" pitchFamily="18" charset="0"/>
              </a:rPr>
              <a:t>c) terceiro equilíbrio, o bipolar, que surgiu entre os blocos liderados pela União Soviética (URSS) e pelos Estados Unidos, perdurando até o fim da Guerra Fria, na passagem da década de 1980 para a de 1990, quando se abriu novo momento de indefinições e mudanças na política internacional. (Queda do Muro de Berlim em 1989).</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A guerra sugere poder de dissuasão militar. Estrategista romano Renato </a:t>
            </a:r>
            <a:r>
              <a:rPr lang="pt-BR" dirty="0" err="1" smtClean="0">
                <a:latin typeface="Times New Roman" pitchFamily="18" charset="0"/>
                <a:cs typeface="Times New Roman" pitchFamily="18" charset="0"/>
              </a:rPr>
              <a:t>Vegécio</a:t>
            </a:r>
            <a:r>
              <a:rPr lang="pt-BR" dirty="0" smtClean="0">
                <a:latin typeface="Times New Roman" pitchFamily="18" charset="0"/>
                <a:cs typeface="Times New Roman" pitchFamily="18" charset="0"/>
              </a:rPr>
              <a:t> – </a:t>
            </a:r>
            <a:r>
              <a:rPr lang="pt-BR" i="1" dirty="0" smtClean="0">
                <a:latin typeface="Times New Roman" pitchFamily="18" charset="0"/>
                <a:cs typeface="Times New Roman" pitchFamily="18" charset="0"/>
              </a:rPr>
              <a:t>si vis </a:t>
            </a:r>
            <a:r>
              <a:rPr lang="pt-BR" i="1" dirty="0" err="1" smtClean="0">
                <a:latin typeface="Times New Roman" pitchFamily="18" charset="0"/>
                <a:cs typeface="Times New Roman" pitchFamily="18" charset="0"/>
              </a:rPr>
              <a:t>pacem</a:t>
            </a:r>
            <a:r>
              <a:rPr lang="pt-BR" i="1" dirty="0" smtClean="0">
                <a:latin typeface="Times New Roman" pitchFamily="18" charset="0"/>
                <a:cs typeface="Times New Roman" pitchFamily="18" charset="0"/>
              </a:rPr>
              <a:t>, para </a:t>
            </a:r>
            <a:r>
              <a:rPr lang="pt-BR" i="1" dirty="0" err="1" smtClean="0">
                <a:latin typeface="Times New Roman" pitchFamily="18" charset="0"/>
                <a:cs typeface="Times New Roman" pitchFamily="18" charset="0"/>
              </a:rPr>
              <a:t>bellum</a:t>
            </a:r>
            <a:r>
              <a:rPr lang="pt-BR" dirty="0" smtClean="0">
                <a:latin typeface="Times New Roman" pitchFamily="18" charset="0"/>
                <a:cs typeface="Times New Roman" pitchFamily="18" charset="0"/>
              </a:rPr>
              <a:t> – se queres a paz, prepara-te para a guerra.</a:t>
            </a: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7848302"/>
          </a:xfrm>
          <a:prstGeom prst="rect">
            <a:avLst/>
          </a:prstGeom>
          <a:noFill/>
        </p:spPr>
        <p:txBody>
          <a:bodyPr wrap="square" rtlCol="0">
            <a:spAutoFit/>
          </a:bodyPr>
          <a:lstStyle/>
          <a:p>
            <a:pPr algn="just"/>
            <a:r>
              <a:rPr lang="pt-BR" b="1" dirty="0" smtClean="0">
                <a:latin typeface="Times New Roman" pitchFamily="18" charset="0"/>
                <a:cs typeface="Times New Roman" pitchFamily="18" charset="0"/>
              </a:rPr>
              <a:t>Guerra e Diplomacia: instrumentos do Estado;</a:t>
            </a:r>
          </a:p>
          <a:p>
            <a:pPr algn="just"/>
            <a:r>
              <a:rPr lang="pt-BR" b="1" dirty="0" err="1" smtClean="0">
                <a:latin typeface="Times New Roman" pitchFamily="18" charset="0"/>
                <a:cs typeface="Times New Roman" pitchFamily="18" charset="0"/>
              </a:rPr>
              <a:t>Clausewitz</a:t>
            </a:r>
            <a:r>
              <a:rPr lang="pt-BR" b="1" dirty="0" smtClean="0">
                <a:latin typeface="Times New Roman" pitchFamily="18" charset="0"/>
                <a:cs typeface="Times New Roman" pitchFamily="18" charset="0"/>
              </a:rPr>
              <a:t>: um general pelo limite à guerra =&gt;</a:t>
            </a:r>
            <a:r>
              <a:rPr lang="pt-BR" dirty="0" smtClean="0">
                <a:latin typeface="Times New Roman" pitchFamily="18" charset="0"/>
                <a:cs typeface="Times New Roman" pitchFamily="18" charset="0"/>
              </a:rPr>
              <a:t> De 1806 a 1808, o exército prussiano (convocado à força) perdeu a guerra para o exército napoleônico (movido por ideal nacionalista).</a:t>
            </a:r>
          </a:p>
          <a:p>
            <a:pPr algn="just"/>
            <a:r>
              <a:rPr lang="pt-BR" dirty="0" smtClean="0">
                <a:latin typeface="Times New Roman" pitchFamily="18" charset="0"/>
                <a:cs typeface="Times New Roman" pitchFamily="18" charset="0"/>
              </a:rPr>
              <a:t>	</a:t>
            </a:r>
          </a:p>
          <a:p>
            <a:pPr algn="just"/>
            <a:r>
              <a:rPr lang="pt-BR" dirty="0" smtClean="0">
                <a:latin typeface="Times New Roman" pitchFamily="18" charset="0"/>
                <a:cs typeface="Times New Roman" pitchFamily="18" charset="0"/>
              </a:rPr>
              <a:t>	Seus escritos: Da guerra, em 1832. Contrariando a ideia de duelo, entendeu que </a:t>
            </a:r>
            <a:r>
              <a:rPr lang="pt-BR" i="1" dirty="0" smtClean="0">
                <a:latin typeface="Times New Roman" pitchFamily="18" charset="0"/>
                <a:cs typeface="Times New Roman" pitchFamily="18" charset="0"/>
              </a:rPr>
              <a:t>a guerra nunca é algo absoluto no resultado.</a:t>
            </a:r>
            <a:r>
              <a:rPr lang="pt-BR" dirty="0" smtClean="0">
                <a:latin typeface="Times New Roman" pitchFamily="18" charset="0"/>
                <a:cs typeface="Times New Roman" pitchFamily="18" charset="0"/>
              </a:rPr>
              <a:t> Assim, a </a:t>
            </a:r>
            <a:r>
              <a:rPr lang="pt-BR" b="1" dirty="0" smtClean="0">
                <a:latin typeface="Times New Roman" pitchFamily="18" charset="0"/>
                <a:cs typeface="Times New Roman" pitchFamily="18" charset="0"/>
              </a:rPr>
              <a:t>guerra absoluta </a:t>
            </a:r>
            <a:r>
              <a:rPr lang="pt-BR" dirty="0" smtClean="0">
                <a:latin typeface="Times New Roman" pitchFamily="18" charset="0"/>
                <a:cs typeface="Times New Roman" pitchFamily="18" charset="0"/>
              </a:rPr>
              <a:t>difere da </a:t>
            </a:r>
            <a:r>
              <a:rPr lang="pt-BR" b="1" dirty="0" smtClean="0">
                <a:latin typeface="Times New Roman" pitchFamily="18" charset="0"/>
                <a:cs typeface="Times New Roman" pitchFamily="18" charset="0"/>
              </a:rPr>
              <a:t>guerra real, cujo objetivo é a capitulação (política de mando e obediência)</a:t>
            </a:r>
            <a:r>
              <a:rPr lang="pt-BR" dirty="0" smtClean="0">
                <a:latin typeface="Times New Roman" pitchFamily="18" charset="0"/>
                <a:cs typeface="Times New Roman" pitchFamily="18" charset="0"/>
              </a:rPr>
              <a:t>.</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a:t>
            </a:r>
            <a:r>
              <a:rPr lang="pt-BR" dirty="0" err="1" smtClean="0">
                <a:latin typeface="Times New Roman" pitchFamily="18" charset="0"/>
                <a:cs typeface="Times New Roman" pitchFamily="18" charset="0"/>
              </a:rPr>
              <a:t>Clausewitz</a:t>
            </a:r>
            <a:r>
              <a:rPr lang="pt-BR" dirty="0" smtClean="0">
                <a:latin typeface="Times New Roman" pitchFamily="18" charset="0"/>
                <a:cs typeface="Times New Roman" pitchFamily="18" charset="0"/>
              </a:rPr>
              <a:t> (2003, p. 27): “[...] a guerra é uma simples continuação da política por outros meios”.</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A guerra na perspectiva </a:t>
            </a:r>
            <a:r>
              <a:rPr lang="pt-BR" dirty="0" err="1" smtClean="0">
                <a:latin typeface="Times New Roman" pitchFamily="18" charset="0"/>
                <a:cs typeface="Times New Roman" pitchFamily="18" charset="0"/>
              </a:rPr>
              <a:t>clausewitziana</a:t>
            </a:r>
            <a:r>
              <a:rPr lang="pt-BR" dirty="0" smtClean="0">
                <a:latin typeface="Times New Roman" pitchFamily="18" charset="0"/>
                <a:cs typeface="Times New Roman" pitchFamily="18" charset="0"/>
              </a:rPr>
              <a:t> seria um instrumento do Estado para estabelecer, pela força, relações políticas de mando e obediência nas relações internacionais.</a:t>
            </a:r>
          </a:p>
          <a:p>
            <a:pPr algn="just"/>
            <a:r>
              <a:rPr lang="pt-BR" dirty="0" smtClean="0">
                <a:latin typeface="Times New Roman" pitchFamily="18" charset="0"/>
                <a:cs typeface="Times New Roman" pitchFamily="18" charset="0"/>
              </a:rPr>
              <a:t>	</a:t>
            </a:r>
          </a:p>
          <a:p>
            <a:pPr algn="just"/>
            <a:r>
              <a:rPr lang="pt-BR" dirty="0" smtClean="0">
                <a:latin typeface="Times New Roman" pitchFamily="18" charset="0"/>
                <a:cs typeface="Times New Roman" pitchFamily="18" charset="0"/>
              </a:rPr>
              <a:t>	Estado de Natureza internacional é superado pelo Estado de Sociedade – </a:t>
            </a:r>
            <a:r>
              <a:rPr lang="pt-BR" dirty="0" err="1" smtClean="0">
                <a:latin typeface="Times New Roman" pitchFamily="18" charset="0"/>
                <a:cs typeface="Times New Roman" pitchFamily="18" charset="0"/>
              </a:rPr>
              <a:t>contratualista</a:t>
            </a:r>
            <a:r>
              <a:rPr lang="pt-BR" dirty="0" smtClean="0">
                <a:latin typeface="Times New Roman" pitchFamily="18" charset="0"/>
                <a:cs typeface="Times New Roman" pitchFamily="18" charset="0"/>
              </a:rPr>
              <a:t>.</a:t>
            </a:r>
          </a:p>
          <a:p>
            <a:pPr algn="just"/>
            <a:r>
              <a:rPr lang="pt-BR" dirty="0" smtClean="0">
                <a:latin typeface="Times New Roman" pitchFamily="18" charset="0"/>
                <a:cs typeface="Times New Roman" pitchFamily="18" charset="0"/>
              </a:rPr>
              <a:t>	</a:t>
            </a:r>
          </a:p>
          <a:p>
            <a:pPr algn="just"/>
            <a:r>
              <a:rPr lang="pt-BR" dirty="0" smtClean="0">
                <a:latin typeface="Times New Roman" pitchFamily="18" charset="0"/>
                <a:cs typeface="Times New Roman" pitchFamily="18" charset="0"/>
              </a:rPr>
              <a:t>	Para </a:t>
            </a:r>
            <a:r>
              <a:rPr lang="pt-BR" dirty="0" err="1" smtClean="0">
                <a:latin typeface="Times New Roman" pitchFamily="18" charset="0"/>
                <a:cs typeface="Times New Roman" pitchFamily="18" charset="0"/>
              </a:rPr>
              <a:t>Clausewitz</a:t>
            </a:r>
            <a:r>
              <a:rPr lang="pt-BR" dirty="0" smtClean="0">
                <a:latin typeface="Times New Roman" pitchFamily="18" charset="0"/>
                <a:cs typeface="Times New Roman" pitchFamily="18" charset="0"/>
              </a:rPr>
              <a:t> e Aron o Estado (monopólio da violência legítima) detém os recursos militares para alcançar os objetivos políticos na esfera internacional. A guerra, portanto, é externa</a:t>
            </a:r>
          </a:p>
          <a:p>
            <a:pPr algn="just"/>
            <a:r>
              <a:rPr lang="pt-BR" dirty="0" smtClean="0">
                <a:latin typeface="Times New Roman" pitchFamily="18" charset="0"/>
                <a:cs typeface="Times New Roman" pitchFamily="18" charset="0"/>
              </a:rPr>
              <a:t> </a:t>
            </a: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Retângulo 4"/>
          <p:cNvSpPr/>
          <p:nvPr/>
        </p:nvSpPr>
        <p:spPr>
          <a:xfrm>
            <a:off x="2286000" y="2136339"/>
            <a:ext cx="4572000" cy="2616101"/>
          </a:xfrm>
          <a:prstGeom prst="rect">
            <a:avLst/>
          </a:prstGeom>
        </p:spPr>
        <p:txBody>
          <a:bodyPr>
            <a:spAutoFit/>
          </a:bodyPr>
          <a:lstStyle/>
          <a:p>
            <a:pPr algn="ctr">
              <a:defRPr/>
            </a:pPr>
            <a:r>
              <a:rPr lang="pt-BR" sz="2400" b="1" dirty="0">
                <a:latin typeface="Times New Roman" pitchFamily="18" charset="0"/>
                <a:cs typeface="Times New Roman" pitchFamily="18" charset="0"/>
              </a:rPr>
              <a:t>Objetivo</a:t>
            </a:r>
            <a:r>
              <a:rPr lang="pt-BR" sz="2400" b="1" dirty="0" smtClean="0">
                <a:latin typeface="Times New Roman" pitchFamily="18" charset="0"/>
                <a:cs typeface="Times New Roman" pitchFamily="18" charset="0"/>
              </a:rPr>
              <a:t>:</a:t>
            </a:r>
          </a:p>
          <a:p>
            <a:pPr algn="ctr">
              <a:defRPr/>
            </a:pPr>
            <a:r>
              <a:rPr lang="pt-BR" sz="2000" dirty="0" smtClean="0">
                <a:latin typeface="Times New Roman" pitchFamily="18" charset="0"/>
                <a:cs typeface="Times New Roman" pitchFamily="18" charset="0"/>
              </a:rPr>
              <a:t>Qualificar os bacharéis em Administração Pública quanto ao domínio dos conhecimentos inerentes ao campo </a:t>
            </a:r>
            <a:r>
              <a:rPr lang="pt-BR" sz="2000" dirty="0">
                <a:latin typeface="Times New Roman" pitchFamily="18" charset="0"/>
                <a:cs typeface="Times New Roman" pitchFamily="18" charset="0"/>
              </a:rPr>
              <a:t>de </a:t>
            </a:r>
            <a:r>
              <a:rPr lang="pt-BR" sz="2000" dirty="0" smtClean="0">
                <a:latin typeface="Times New Roman" pitchFamily="18" charset="0"/>
                <a:cs typeface="Times New Roman" pitchFamily="18" charset="0"/>
              </a:rPr>
              <a:t>estudo das Relações Internacionais, perpassando-se sua relação com os </a:t>
            </a:r>
            <a:r>
              <a:rPr lang="pt-BR" sz="2000" dirty="0">
                <a:latin typeface="Times New Roman" pitchFamily="18" charset="0"/>
                <a:cs typeface="Times New Roman" pitchFamily="18" charset="0"/>
              </a:rPr>
              <a:t>conhecimentos </a:t>
            </a:r>
            <a:r>
              <a:rPr lang="pt-BR" sz="2000" dirty="0" smtClean="0">
                <a:latin typeface="Times New Roman" pitchFamily="18" charset="0"/>
                <a:cs typeface="Times New Roman" pitchFamily="18" charset="0"/>
              </a:rPr>
              <a:t>próprios das Ciências, do Direito e da Economia.</a:t>
            </a:r>
            <a:endParaRPr lang="pt-BR"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909310"/>
          </a:xfrm>
          <a:prstGeom prst="rect">
            <a:avLst/>
          </a:prstGeom>
          <a:noFill/>
        </p:spPr>
        <p:txBody>
          <a:bodyPr wrap="square" rtlCol="0">
            <a:spAutoFit/>
          </a:bodyPr>
          <a:lstStyle/>
          <a:p>
            <a:pPr algn="just"/>
            <a:r>
              <a:rPr lang="pt-BR" b="1" dirty="0" smtClean="0">
                <a:latin typeface="Times New Roman" pitchFamily="18" charset="0"/>
                <a:cs typeface="Times New Roman" pitchFamily="18" charset="0"/>
              </a:rPr>
              <a:t>Guerra e Diplomacia: instrumentos do Estado;</a:t>
            </a:r>
          </a:p>
          <a:p>
            <a:pPr algn="just"/>
            <a:r>
              <a:rPr lang="pt-BR" b="1" dirty="0" smtClean="0">
                <a:latin typeface="Times New Roman" pitchFamily="18" charset="0"/>
                <a:cs typeface="Times New Roman" pitchFamily="18" charset="0"/>
              </a:rPr>
              <a:t>	Pierre-Joseph </a:t>
            </a:r>
            <a:r>
              <a:rPr lang="pt-BR" b="1" dirty="0" err="1" smtClean="0">
                <a:latin typeface="Times New Roman" pitchFamily="18" charset="0"/>
                <a:cs typeface="Times New Roman" pitchFamily="18" charset="0"/>
              </a:rPr>
              <a:t>Proudhon</a:t>
            </a:r>
            <a:r>
              <a:rPr lang="pt-BR" b="1" dirty="0" smtClean="0">
                <a:latin typeface="Times New Roman" pitchFamily="18" charset="0"/>
                <a:cs typeface="Times New Roman" pitchFamily="18" charset="0"/>
              </a:rPr>
              <a:t> em  </a:t>
            </a:r>
            <a:r>
              <a:rPr lang="pt-BR" b="1" i="1" dirty="0" smtClean="0">
                <a:latin typeface="Times New Roman" pitchFamily="18" charset="0"/>
                <a:cs typeface="Times New Roman" pitchFamily="18" charset="0"/>
              </a:rPr>
              <a:t>A guerra e a paz, 1861 =&gt;</a:t>
            </a:r>
          </a:p>
          <a:p>
            <a:pPr algn="just"/>
            <a:r>
              <a:rPr lang="pt-BR" i="1" dirty="0" smtClean="0">
                <a:latin typeface="Times New Roman" pitchFamily="18" charset="0"/>
                <a:cs typeface="Times New Roman" pitchFamily="18" charset="0"/>
              </a:rPr>
              <a:t>	Oposto à </a:t>
            </a:r>
            <a:r>
              <a:rPr lang="pt-BR" i="1" dirty="0" err="1" smtClean="0">
                <a:latin typeface="Times New Roman" pitchFamily="18" charset="0"/>
                <a:cs typeface="Times New Roman" pitchFamily="18" charset="0"/>
              </a:rPr>
              <a:t>Clausewitz</a:t>
            </a:r>
            <a:r>
              <a:rPr lang="pt-BR" i="1" dirty="0" smtClean="0">
                <a:latin typeface="Times New Roman" pitchFamily="18" charset="0"/>
                <a:cs typeface="Times New Roman" pitchFamily="18" charset="0"/>
              </a:rPr>
              <a:t> e Aron, </a:t>
            </a:r>
            <a:r>
              <a:rPr lang="pt-BR" dirty="0" smtClean="0">
                <a:latin typeface="Times New Roman" pitchFamily="18" charset="0"/>
                <a:cs typeface="Times New Roman" pitchFamily="18" charset="0"/>
              </a:rPr>
              <a:t>afirma que a guerra é a mais antiga legisladora, assim, a paz civil é a paz do vencedor.</a:t>
            </a:r>
          </a:p>
          <a:p>
            <a:pPr algn="just"/>
            <a:r>
              <a:rPr lang="pt-BR" dirty="0" smtClean="0">
                <a:latin typeface="Times New Roman" pitchFamily="18" charset="0"/>
                <a:cs typeface="Times New Roman" pitchFamily="18" charset="0"/>
              </a:rPr>
              <a:t>	</a:t>
            </a:r>
            <a:r>
              <a:rPr lang="pt-BR" i="1" dirty="0" smtClean="0">
                <a:latin typeface="Times New Roman" pitchFamily="18" charset="0"/>
                <a:cs typeface="Times New Roman" pitchFamily="18" charset="0"/>
              </a:rPr>
              <a:t>O pacificador é um conquistador cujo reino se estabelece pelo triunfo (na guerra) (PROUDHON, 1998, P.74) </a:t>
            </a:r>
          </a:p>
          <a:p>
            <a:pPr algn="just"/>
            <a:r>
              <a:rPr lang="pt-BR" i="1" dirty="0" smtClean="0">
                <a:latin typeface="Times New Roman" pitchFamily="18" charset="0"/>
                <a:cs typeface="Times New Roman" pitchFamily="18" charset="0"/>
              </a:rPr>
              <a:t>	Seguiu Heráclito de </a:t>
            </a:r>
            <a:r>
              <a:rPr lang="pt-BR" i="1" dirty="0" err="1" smtClean="0">
                <a:latin typeface="Times New Roman" pitchFamily="18" charset="0"/>
                <a:cs typeface="Times New Roman" pitchFamily="18" charset="0"/>
              </a:rPr>
              <a:t>Éfeso</a:t>
            </a:r>
            <a:r>
              <a:rPr lang="pt-BR" i="1" dirty="0" smtClean="0">
                <a:latin typeface="Times New Roman" pitchFamily="18" charset="0"/>
                <a:cs typeface="Times New Roman" pitchFamily="18" charset="0"/>
              </a:rPr>
              <a:t>:</a:t>
            </a:r>
            <a:r>
              <a:rPr lang="pt-BR" dirty="0" smtClean="0">
                <a:latin typeface="Times New Roman" pitchFamily="18" charset="0"/>
                <a:cs typeface="Times New Roman" pitchFamily="18" charset="0"/>
              </a:rPr>
              <a:t> “[...] de todos a guerra é pai, de todos é rei; uns indica deuses, outros homens; de uns faz escravos, de outros, livres” (HERÁCLITO, 2002, p. 200). </a:t>
            </a:r>
            <a:endParaRPr lang="pt-BR" i="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r>
              <a:rPr lang="pt-BR" b="1" dirty="0" smtClean="0">
                <a:latin typeface="Times New Roman" pitchFamily="18" charset="0"/>
                <a:cs typeface="Times New Roman" pitchFamily="18" charset="0"/>
              </a:rPr>
              <a:t>	Michel Foucalt </a:t>
            </a:r>
            <a:r>
              <a:rPr lang="pt-BR" dirty="0" smtClean="0">
                <a:latin typeface="Times New Roman" pitchFamily="18" charset="0"/>
                <a:cs typeface="Times New Roman" pitchFamily="18" charset="0"/>
              </a:rPr>
              <a:t>(2002, p. 22), então, inverteu a famosa passagem de </a:t>
            </a:r>
            <a:r>
              <a:rPr lang="pt-BR" dirty="0" err="1" smtClean="0">
                <a:latin typeface="Times New Roman" pitchFamily="18" charset="0"/>
                <a:cs typeface="Times New Roman" pitchFamily="18" charset="0"/>
              </a:rPr>
              <a:t>Clausewitz</a:t>
            </a:r>
            <a:r>
              <a:rPr lang="pt-BR" dirty="0" smtClean="0">
                <a:latin typeface="Times New Roman" pitchFamily="18" charset="0"/>
                <a:cs typeface="Times New Roman" pitchFamily="18" charset="0"/>
              </a:rPr>
              <a:t> (</a:t>
            </a:r>
            <a:r>
              <a:rPr lang="pt-BR" i="1" dirty="0" smtClean="0">
                <a:latin typeface="Times New Roman" pitchFamily="18" charset="0"/>
                <a:cs typeface="Times New Roman" pitchFamily="18" charset="0"/>
              </a:rPr>
              <a:t>a guerra é a política continuada por outros meios</a:t>
            </a:r>
            <a:r>
              <a:rPr lang="pt-BR" dirty="0" smtClean="0">
                <a:latin typeface="Times New Roman" pitchFamily="18" charset="0"/>
                <a:cs typeface="Times New Roman" pitchFamily="18" charset="0"/>
              </a:rPr>
              <a:t>), dizendo: </a:t>
            </a:r>
            <a:r>
              <a:rPr lang="pt-BR" i="1" dirty="0" smtClean="0">
                <a:latin typeface="Times New Roman" pitchFamily="18" charset="0"/>
                <a:cs typeface="Times New Roman" pitchFamily="18" charset="0"/>
              </a:rPr>
              <a:t>[...] a política é a guerra continuada por outros meios.</a:t>
            </a:r>
            <a:r>
              <a:rPr lang="pt-BR" i="1" dirty="0" smtClean="0"/>
              <a:t> </a:t>
            </a:r>
          </a:p>
          <a:p>
            <a:pPr algn="just"/>
            <a:endParaRPr lang="pt-BR" b="1" i="1" dirty="0" smtClean="0">
              <a:latin typeface="Times New Roman" pitchFamily="18" charset="0"/>
              <a:cs typeface="Times New Roman" pitchFamily="18" charset="0"/>
            </a:endParaRPr>
          </a:p>
          <a:p>
            <a:pPr algn="just"/>
            <a:r>
              <a:rPr lang="pt-BR" b="1" i="1" dirty="0" smtClean="0">
                <a:latin typeface="Times New Roman" pitchFamily="18" charset="0"/>
                <a:cs typeface="Times New Roman" pitchFamily="18" charset="0"/>
              </a:rPr>
              <a:t>	</a:t>
            </a:r>
            <a:r>
              <a:rPr lang="pt-BR" b="1" i="1" dirty="0" err="1" smtClean="0">
                <a:latin typeface="Times New Roman" pitchFamily="18" charset="0"/>
                <a:cs typeface="Times New Roman" pitchFamily="18" charset="0"/>
              </a:rPr>
              <a:t>Proudhon</a:t>
            </a:r>
            <a:r>
              <a:rPr lang="pt-BR" b="1" i="1" dirty="0" smtClean="0">
                <a:latin typeface="Times New Roman" pitchFamily="18" charset="0"/>
                <a:cs typeface="Times New Roman" pitchFamily="18" charset="0"/>
              </a:rPr>
              <a:t> e Foucalt </a:t>
            </a:r>
            <a:r>
              <a:rPr lang="pt-BR" dirty="0" smtClean="0">
                <a:latin typeface="Times New Roman" pitchFamily="18" charset="0"/>
                <a:cs typeface="Times New Roman" pitchFamily="18" charset="0"/>
              </a:rPr>
              <a:t>ajudarão a explicar que a guerra contemporânea  vai além dos Estados e organizações não estatais. (guerra do tráfico e do terror)</a:t>
            </a: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6740307"/>
          </a:xfrm>
          <a:prstGeom prst="rect">
            <a:avLst/>
          </a:prstGeom>
          <a:noFill/>
        </p:spPr>
        <p:txBody>
          <a:bodyPr wrap="square" rtlCol="0">
            <a:spAutoFit/>
          </a:bodyPr>
          <a:lstStyle/>
          <a:p>
            <a:pPr algn="just"/>
            <a:r>
              <a:rPr lang="pt-BR" b="1" dirty="0" smtClean="0">
                <a:latin typeface="Times New Roman" pitchFamily="18" charset="0"/>
                <a:cs typeface="Times New Roman" pitchFamily="18" charset="0"/>
              </a:rPr>
              <a:t>Guerra e Diplomacia: instrumentos do Estado;</a:t>
            </a:r>
          </a:p>
          <a:p>
            <a:pPr algn="just"/>
            <a:r>
              <a:rPr lang="pt-BR" b="1" dirty="0" smtClean="0">
                <a:latin typeface="Times New Roman" pitchFamily="18" charset="0"/>
                <a:cs typeface="Times New Roman" pitchFamily="18" charset="0"/>
              </a:rPr>
              <a:t>	Diplomacia =&gt; </a:t>
            </a:r>
            <a:r>
              <a:rPr lang="pt-BR" b="1" dirty="0" err="1" smtClean="0">
                <a:latin typeface="Times New Roman" pitchFamily="18" charset="0"/>
                <a:cs typeface="Times New Roman" pitchFamily="18" charset="0"/>
              </a:rPr>
              <a:t>diplôum</a:t>
            </a:r>
            <a:r>
              <a:rPr lang="pt-BR" b="1" dirty="0" smtClean="0">
                <a:latin typeface="Times New Roman" pitchFamily="18" charset="0"/>
                <a:cs typeface="Times New Roman" pitchFamily="18" charset="0"/>
              </a:rPr>
              <a:t>  (diploma ou documento dobrado em dois) </a:t>
            </a:r>
          </a:p>
          <a:p>
            <a:pPr algn="just"/>
            <a:r>
              <a:rPr lang="pt-BR" b="1" dirty="0" smtClean="0">
                <a:latin typeface="Times New Roman" pitchFamily="18" charset="0"/>
                <a:cs typeface="Times New Roman" pitchFamily="18" charset="0"/>
              </a:rPr>
              <a:t>	</a:t>
            </a:r>
            <a:r>
              <a:rPr lang="pt-BR" dirty="0" smtClean="0">
                <a:latin typeface="Times New Roman" pitchFamily="18" charset="0"/>
                <a:cs typeface="Times New Roman" pitchFamily="18" charset="0"/>
              </a:rPr>
              <a:t>Na Grécia antiga, a Missão do diplomata era a Embaixada.</a:t>
            </a:r>
          </a:p>
          <a:p>
            <a:pPr algn="just"/>
            <a:r>
              <a:rPr lang="pt-BR" dirty="0" smtClean="0">
                <a:latin typeface="Times New Roman" pitchFamily="18" charset="0"/>
                <a:cs typeface="Times New Roman" pitchFamily="18" charset="0"/>
              </a:rPr>
              <a:t>	A primeira embaixada permanente foi fundada por Milão em Gênova, em 1455.</a:t>
            </a:r>
          </a:p>
          <a:p>
            <a:pPr algn="just"/>
            <a:r>
              <a:rPr lang="pt-BR" dirty="0" smtClean="0">
                <a:latin typeface="Times New Roman" pitchFamily="18" charset="0"/>
                <a:cs typeface="Times New Roman" pitchFamily="18" charset="0"/>
              </a:rPr>
              <a:t>	</a:t>
            </a:r>
            <a:r>
              <a:rPr lang="pt-BR" b="1" dirty="0" smtClean="0">
                <a:latin typeface="Times New Roman" pitchFamily="18" charset="0"/>
                <a:cs typeface="Times New Roman" pitchFamily="18" charset="0"/>
              </a:rPr>
              <a:t>A Diplomacia bilateral</a:t>
            </a:r>
            <a:r>
              <a:rPr lang="pt-BR" dirty="0" smtClean="0">
                <a:latin typeface="Times New Roman" pitchFamily="18" charset="0"/>
                <a:cs typeface="Times New Roman" pitchFamily="18" charset="0"/>
              </a:rPr>
              <a:t> entre dois Estados pela instalação recíproca de missões diplomáticas e repartições consulares constitui o aspecto mais tradicional da rede de informações e de negociação política estabelecida no começo da Era Moderna.</a:t>
            </a:r>
          </a:p>
          <a:p>
            <a:pPr algn="just"/>
            <a:r>
              <a:rPr lang="pt-BR" dirty="0" smtClean="0">
                <a:latin typeface="Times New Roman" pitchFamily="18" charset="0"/>
                <a:cs typeface="Times New Roman" pitchFamily="18" charset="0"/>
              </a:rPr>
              <a:t>	A diplomacia bilateral, no entanto, não se restringe às relações Estado-Estado.</a:t>
            </a:r>
          </a:p>
          <a:p>
            <a:pPr algn="just"/>
            <a:r>
              <a:rPr lang="pt-BR"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A diplomacia multilateral </a:t>
            </a:r>
            <a:r>
              <a:rPr lang="pt-BR" dirty="0" smtClean="0">
                <a:latin typeface="Times New Roman" pitchFamily="18" charset="0"/>
                <a:cs typeface="Times New Roman" pitchFamily="18" charset="0"/>
              </a:rPr>
              <a:t>difunde-se a partir da segunda metade do Séc. XIX, e principalmente, desde o começo do Séc. XX. Os Estados começaram a formar organizações internacionais dedicadas a temas de interesse comum. Essas organizações, tão variadas em objetivos e alcance como a Organização Internacional do Trabalho (OIT), a Organização das Nações Unidas (ONU), a Organização Mundial do Comércio (OMC) ou o Fundo Monetário Internacional (FMI) têm, em comum, se constituírem como novo espaço para a diplomacia com implicações políticas importantes para as </a:t>
            </a:r>
            <a:r>
              <a:rPr lang="pt-BR" u="sng" dirty="0" smtClean="0">
                <a:latin typeface="Times New Roman" pitchFamily="18" charset="0"/>
                <a:cs typeface="Times New Roman" pitchFamily="18" charset="0"/>
              </a:rPr>
              <a:t>relações internacionais contemporâneas. </a:t>
            </a:r>
            <a:endParaRPr lang="pt-BR" dirty="0" smtClean="0">
              <a:latin typeface="Times New Roman" pitchFamily="18" charset="0"/>
              <a:cs typeface="Times New Roman" pitchFamily="18" charset="0"/>
            </a:endParaRPr>
          </a:p>
          <a:p>
            <a:pPr algn="just"/>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a:t>
            </a: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78313"/>
          </a:xfrm>
          <a:prstGeom prst="rect">
            <a:avLst/>
          </a:prstGeom>
          <a:noFill/>
        </p:spPr>
        <p:txBody>
          <a:bodyPr wrap="square" rtlCol="0">
            <a:spAutoFit/>
          </a:bodyPr>
          <a:lstStyle/>
          <a:p>
            <a:r>
              <a:rPr lang="pt-BR" b="1" dirty="0" smtClean="0">
                <a:latin typeface="Times New Roman" pitchFamily="18" charset="0"/>
                <a:cs typeface="Times New Roman" pitchFamily="18" charset="0"/>
              </a:rPr>
              <a:t>Guerra e Diplomacia: instrumentos do Estado;</a:t>
            </a:r>
          </a:p>
          <a:p>
            <a:r>
              <a:rPr lang="pt-BR" b="1" dirty="0" smtClean="0">
                <a:latin typeface="Times New Roman" pitchFamily="18" charset="0"/>
                <a:cs typeface="Times New Roman" pitchFamily="18" charset="0"/>
              </a:rPr>
              <a:t>Política Externa e Diplomacia: formulação e execução </a:t>
            </a:r>
          </a:p>
          <a:p>
            <a:pPr algn="just"/>
            <a:r>
              <a:rPr lang="pt-BR" dirty="0" smtClean="0">
                <a:latin typeface="Times New Roman" pitchFamily="18" charset="0"/>
                <a:cs typeface="Times New Roman" pitchFamily="18" charset="0"/>
              </a:rPr>
              <a:t>	</a:t>
            </a:r>
            <a:r>
              <a:rPr lang="pt-BR" b="1" dirty="0" smtClean="0">
                <a:latin typeface="Times New Roman" pitchFamily="18" charset="0"/>
                <a:cs typeface="Times New Roman" pitchFamily="18" charset="0"/>
              </a:rPr>
              <a:t>diplomacia e política externa não são idênticas. Segundo </a:t>
            </a:r>
            <a:r>
              <a:rPr lang="pt-BR" b="1" dirty="0" err="1" smtClean="0">
                <a:latin typeface="Times New Roman" pitchFamily="18" charset="0"/>
                <a:cs typeface="Times New Roman" pitchFamily="18" charset="0"/>
              </a:rPr>
              <a:t>Brigagão</a:t>
            </a:r>
            <a:r>
              <a:rPr lang="pt-BR" b="1" dirty="0" smtClean="0">
                <a:latin typeface="Times New Roman" pitchFamily="18" charset="0"/>
                <a:cs typeface="Times New Roman" pitchFamily="18" charset="0"/>
              </a:rPr>
              <a:t> e Rodrigues (2006, p. 05-06):</a:t>
            </a:r>
            <a:r>
              <a:rPr lang="pt-BR" i="1" dirty="0" smtClean="0">
                <a:latin typeface="Times New Roman" pitchFamily="18" charset="0"/>
                <a:cs typeface="Times New Roman" pitchFamily="18" charset="0"/>
              </a:rPr>
              <a:t>	Assim como um Estado nacional tem suas várias políticas internas (educacional, social, ambiental, de trabalho, monetária, industrial etc.), ele também desenvolve sua política externa, isto é, um conjunto de políticas transportadas para as relações com outros Estados e demais atores internacionais, sob a forma de objetivos a serem alcançados.</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No Brasil, a Constituição de 1988 define que o presidente da República é o formulador de política externa, ou seja, que cabe ao chefe de Estado a definição dos chamados </a:t>
            </a:r>
            <a:r>
              <a:rPr lang="pt-BR" b="1" dirty="0" smtClean="0">
                <a:latin typeface="Times New Roman" pitchFamily="18" charset="0"/>
                <a:cs typeface="Times New Roman" pitchFamily="18" charset="0"/>
              </a:rPr>
              <a:t>interesses nacionais e a produção das estratégias de ação necessárias para alcançar as metas traçadas. </a:t>
            </a:r>
          </a:p>
          <a:p>
            <a:pPr algn="just"/>
            <a:endParaRPr lang="pt-BR" b="1"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Cada Estado tem um </a:t>
            </a:r>
            <a:r>
              <a:rPr lang="pt-BR" b="1" dirty="0" smtClean="0">
                <a:latin typeface="Times New Roman" pitchFamily="18" charset="0"/>
                <a:cs typeface="Times New Roman" pitchFamily="18" charset="0"/>
              </a:rPr>
              <a:t>serviço exterior, ou uma chancelaria, que é o órgão ou ministério responsável pelas relações exteriores do país. (MRE)</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a:t>
            </a:r>
            <a:r>
              <a:rPr lang="pt-BR" b="1" dirty="0" smtClean="0">
                <a:latin typeface="Times New Roman" pitchFamily="18" charset="0"/>
                <a:cs typeface="Times New Roman" pitchFamily="18" charset="0"/>
              </a:rPr>
              <a:t>O Congresso </a:t>
            </a:r>
            <a:r>
              <a:rPr lang="pt-BR" dirty="0" smtClean="0">
                <a:latin typeface="Times New Roman" pitchFamily="18" charset="0"/>
                <a:cs typeface="Times New Roman" pitchFamily="18" charset="0"/>
              </a:rPr>
              <a:t>deve aprovar os tratados assinados pelo Poder Executivo – para que eles se transformem em lei nacional (processo de ratificação) – e deve aprovar uma eventual declaração de guerra do Brasil a outro Estado.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6740307"/>
          </a:xfrm>
          <a:prstGeom prst="rect">
            <a:avLst/>
          </a:prstGeom>
          <a:noFill/>
        </p:spPr>
        <p:txBody>
          <a:bodyPr wrap="square" rtlCol="0">
            <a:spAutoFit/>
          </a:bodyPr>
          <a:lstStyle/>
          <a:p>
            <a:r>
              <a:rPr lang="pt-BR" b="1" dirty="0" smtClean="0">
                <a:latin typeface="Times New Roman" pitchFamily="18" charset="0"/>
                <a:cs typeface="Times New Roman" pitchFamily="18" charset="0"/>
              </a:rPr>
              <a:t>Guerra e Diplomacia: instrumentos do Estado;</a:t>
            </a:r>
          </a:p>
          <a:p>
            <a:r>
              <a:rPr lang="pt-BR" b="1" dirty="0" smtClean="0">
                <a:latin typeface="Times New Roman" pitchFamily="18" charset="0"/>
                <a:cs typeface="Times New Roman" pitchFamily="18" charset="0"/>
              </a:rPr>
              <a:t>Política Externa e Diplomacia: formulação e execução</a:t>
            </a:r>
          </a:p>
          <a:p>
            <a:r>
              <a:rPr lang="pt-BR" b="1" dirty="0" smtClean="0">
                <a:latin typeface="Times New Roman" pitchFamily="18" charset="0"/>
                <a:cs typeface="Times New Roman" pitchFamily="18" charset="0"/>
              </a:rPr>
              <a:t>	Senado: Comissão de Relações Exteriores</a:t>
            </a:r>
          </a:p>
          <a:p>
            <a:pPr algn="just"/>
            <a:r>
              <a:rPr lang="pt-BR" b="1" dirty="0" smtClean="0">
                <a:latin typeface="Times New Roman" pitchFamily="18" charset="0"/>
                <a:cs typeface="Times New Roman" pitchFamily="18" charset="0"/>
              </a:rPr>
              <a:t>	José Maria da Silva Paranhos Júnior (Barão de Rio Branco -  foi ministro das 						Relações Exteriores de 1902 a1912)</a:t>
            </a:r>
          </a:p>
          <a:p>
            <a:pPr algn="just"/>
            <a:r>
              <a:rPr lang="pt-BR" dirty="0" smtClean="0">
                <a:latin typeface="Times New Roman" pitchFamily="18" charset="0"/>
                <a:cs typeface="Times New Roman" pitchFamily="18" charset="0"/>
              </a:rPr>
              <a:t>	</a:t>
            </a:r>
            <a:r>
              <a:rPr lang="pt-BR" i="1" dirty="0" smtClean="0">
                <a:latin typeface="Times New Roman" pitchFamily="18" charset="0"/>
                <a:cs typeface="Times New Roman" pitchFamily="18" charset="0"/>
              </a:rPr>
              <a:t>A diplomacia não deve ser confundida com política externa, pois ela é “um instrumento de sua execução” (BATH, 1989, p. 14)</a:t>
            </a:r>
          </a:p>
          <a:p>
            <a:pPr algn="just"/>
            <a:r>
              <a:rPr lang="pt-BR" dirty="0" smtClean="0">
                <a:latin typeface="Times New Roman" pitchFamily="18" charset="0"/>
                <a:cs typeface="Times New Roman" pitchFamily="18" charset="0"/>
              </a:rPr>
              <a:t>	</a:t>
            </a:r>
          </a:p>
          <a:p>
            <a:pPr algn="just"/>
            <a:r>
              <a:rPr lang="pt-BR" dirty="0" smtClean="0">
                <a:latin typeface="Times New Roman" pitchFamily="18" charset="0"/>
                <a:cs typeface="Times New Roman" pitchFamily="18" charset="0"/>
              </a:rPr>
              <a:t>	Assim, o diplomata não formula política externa, mas recebe instruções para </a:t>
            </a:r>
            <a:r>
              <a:rPr lang="pt-BR" b="1" dirty="0" smtClean="0">
                <a:latin typeface="Times New Roman" pitchFamily="18" charset="0"/>
                <a:cs typeface="Times New Roman" pitchFamily="18" charset="0"/>
              </a:rPr>
              <a:t>negociar, representar e informar seguindo as metas estabelecidas pelo Poder Executivo. Ele é, portanto, um funcionário público especializado que trabalha pelos interesses exteriores definidos pelo Estado que serve. </a:t>
            </a:r>
          </a:p>
          <a:p>
            <a:pPr algn="just"/>
            <a:r>
              <a:rPr lang="pt-BR" dirty="0" smtClean="0"/>
              <a:t>	</a:t>
            </a:r>
          </a:p>
          <a:p>
            <a:pPr algn="just"/>
            <a:r>
              <a:rPr lang="pt-BR" dirty="0" smtClean="0"/>
              <a:t>	A diplomacia e o diplomata são </a:t>
            </a:r>
            <a:r>
              <a:rPr lang="pt-BR" b="1" dirty="0" smtClean="0"/>
              <a:t>instrumentos de um dispositivo de ação internacional dos Estados que, complementado pelas forças militares, conformam o dispositivo diplomático-militar, descrito por Foucault (2008b) como o sistema de segurança que cada Estado constitui para sua sobrevivência e expansão nas relações internacionais. </a:t>
            </a:r>
            <a:endParaRPr lang="pt-BR" b="1" i="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Retângulo 4"/>
          <p:cNvSpPr/>
          <p:nvPr/>
        </p:nvSpPr>
        <p:spPr>
          <a:xfrm>
            <a:off x="2568887" y="3244334"/>
            <a:ext cx="4006225" cy="646331"/>
          </a:xfrm>
          <a:prstGeom prst="rect">
            <a:avLst/>
          </a:prstGeom>
        </p:spPr>
        <p:txBody>
          <a:bodyPr wrap="none">
            <a:spAutoFit/>
          </a:bodyPr>
          <a:lstStyle/>
          <a:p>
            <a:pPr algn="ctr">
              <a:defRPr/>
            </a:pPr>
            <a:r>
              <a:rPr lang="pt-BR" sz="3600" b="1" dirty="0">
                <a:solidFill>
                  <a:schemeClr val="accent5">
                    <a:lumMod val="75000"/>
                  </a:schemeClr>
                </a:solidFill>
              </a:rPr>
              <a:t>Fim da Unidade </a:t>
            </a:r>
            <a:r>
              <a:rPr lang="pt-BR" sz="3600" b="1" dirty="0" smtClean="0">
                <a:solidFill>
                  <a:schemeClr val="accent5">
                    <a:lumMod val="75000"/>
                  </a:schemeClr>
                </a:solidFill>
              </a:rPr>
              <a:t>2</a:t>
            </a:r>
            <a:endParaRPr lang="pt-BR" sz="3600" b="1"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447098"/>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dos Processos de Integração Regional;</a:t>
            </a: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Objetivos específicos e aprendizagem:</a:t>
            </a:r>
          </a:p>
          <a:p>
            <a:r>
              <a:rPr lang="pt-BR" sz="1600" dirty="0" smtClean="0">
                <a:latin typeface="Times New Roman" pitchFamily="18" charset="0"/>
                <a:cs typeface="Times New Roman" pitchFamily="18" charset="0"/>
              </a:rPr>
              <a:t>- Entender como, a partir da Primeira Guerra Mundial, surgiu um novo projeto para a organização das relações internacionais baseado na ideia da paz e cooperação entre os povos;</a:t>
            </a:r>
          </a:p>
          <a:p>
            <a:r>
              <a:rPr lang="pt-BR" sz="1600" dirty="0" smtClean="0">
                <a:latin typeface="Times New Roman" pitchFamily="18" charset="0"/>
                <a:cs typeface="Times New Roman" pitchFamily="18" charset="0"/>
              </a:rPr>
              <a:t>- Conhecer a proposta da Liga das Nações e seus desdobramentos e diferenças com a instituição que a substituiu: a Organização das Nações Unidas (ONU); </a:t>
            </a:r>
          </a:p>
          <a:p>
            <a:r>
              <a:rPr lang="pt-BR" sz="1600" dirty="0" smtClean="0">
                <a:latin typeface="Times New Roman" pitchFamily="18" charset="0"/>
                <a:cs typeface="Times New Roman" pitchFamily="18" charset="0"/>
              </a:rPr>
              <a:t>- Conhecer o processo histórico-político de formação dos projetos de integração regional na Europa e nas Américas, com destaque para a União Europeia e o Mercado Comum do Sul (MERCOSUL); e</a:t>
            </a:r>
          </a:p>
          <a:p>
            <a:r>
              <a:rPr lang="pt-BR" sz="1600" dirty="0" smtClean="0">
                <a:latin typeface="Times New Roman" pitchFamily="18" charset="0"/>
                <a:cs typeface="Times New Roman" pitchFamily="18" charset="0"/>
              </a:rPr>
              <a:t>- Compreender por que o despontar da </a:t>
            </a:r>
            <a:r>
              <a:rPr lang="pt-BR" sz="1600" b="1" dirty="0" smtClean="0">
                <a:latin typeface="Times New Roman" pitchFamily="18" charset="0"/>
                <a:cs typeface="Times New Roman" pitchFamily="18" charset="0"/>
              </a:rPr>
              <a:t>dimensão supranacional </a:t>
            </a:r>
            <a:r>
              <a:rPr lang="pt-BR" sz="1600" dirty="0" smtClean="0">
                <a:latin typeface="Times New Roman" pitchFamily="18" charset="0"/>
                <a:cs typeface="Times New Roman" pitchFamily="18" charset="0"/>
              </a:rPr>
              <a:t>provocou uma importante transformação nas relações internacionais contemporâneas.</a:t>
            </a:r>
            <a:endParaRPr lang="pt-BR"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139869"/>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p>
          <a:p>
            <a:r>
              <a:rPr lang="pt-BR" b="1" dirty="0" smtClean="0">
                <a:latin typeface="Times New Roman" pitchFamily="18" charset="0"/>
                <a:cs typeface="Times New Roman" pitchFamily="18" charset="0"/>
              </a:rPr>
              <a:t>		Uma História Política das Organizações Internacionais;</a:t>
            </a:r>
          </a:p>
          <a:p>
            <a:r>
              <a:rPr lang="pt-BR" sz="1100" dirty="0" smtClean="0">
                <a:latin typeface="Times New Roman" pitchFamily="18" charset="0"/>
                <a:cs typeface="Times New Roman" pitchFamily="18" charset="0"/>
              </a:rPr>
              <a:t>	</a:t>
            </a:r>
            <a:r>
              <a:rPr lang="pt-BR" sz="1600" dirty="0" smtClean="0">
                <a:latin typeface="Times New Roman" pitchFamily="18" charset="0"/>
                <a:cs typeface="Times New Roman" pitchFamily="18" charset="0"/>
              </a:rPr>
              <a:t>A Primeira Grande Guerra–1GG do Séc.XX transformou-se de uma </a:t>
            </a:r>
            <a:r>
              <a:rPr lang="pt-BR" sz="1600" i="1" dirty="0" smtClean="0">
                <a:latin typeface="Times New Roman" pitchFamily="18" charset="0"/>
                <a:cs typeface="Times New Roman" pitchFamily="18" charset="0"/>
              </a:rPr>
              <a:t>aventura patriótica</a:t>
            </a:r>
            <a:r>
              <a:rPr lang="pt-BR" sz="1600" dirty="0" smtClean="0">
                <a:latin typeface="Times New Roman" pitchFamily="18" charset="0"/>
                <a:cs typeface="Times New Roman" pitchFamily="18" charset="0"/>
              </a:rPr>
              <a:t> em  desastre humano com vinte milhões de mortos, especialmente na chamada</a:t>
            </a:r>
            <a:r>
              <a:rPr lang="pt-BR" sz="1600" i="1" dirty="0" smtClean="0">
                <a:latin typeface="Times New Roman" pitchFamily="18" charset="0"/>
                <a:cs typeface="Times New Roman" pitchFamily="18" charset="0"/>
              </a:rPr>
              <a:t> terra de ninguém</a:t>
            </a:r>
            <a:r>
              <a:rPr lang="pt-BR" sz="1600" dirty="0" smtClean="0">
                <a:latin typeface="Times New Roman" pitchFamily="18" charset="0"/>
                <a:cs typeface="Times New Roman" pitchFamily="18" charset="0"/>
              </a:rPr>
              <a:t>.</a:t>
            </a:r>
          </a:p>
          <a:p>
            <a:r>
              <a:rPr lang="pt-BR" sz="1600" dirty="0" smtClean="0">
                <a:latin typeface="Times New Roman" pitchFamily="18" charset="0"/>
                <a:cs typeface="Times New Roman" pitchFamily="18" charset="0"/>
              </a:rPr>
              <a:t>	Em outubro de 1917, os bolchevistas do Partido Operário Social - Democrático da Rússia, especialmente liderados por Lênin e Trotsky, assumem o poder na Rússia.</a:t>
            </a:r>
          </a:p>
          <a:p>
            <a:r>
              <a:rPr lang="pt-BR" sz="1600" dirty="0" smtClean="0">
                <a:latin typeface="Times New Roman" pitchFamily="18" charset="0"/>
                <a:cs typeface="Times New Roman" pitchFamily="18" charset="0"/>
              </a:rPr>
              <a:t>	O Presidente dos EUA, Thomas </a:t>
            </a:r>
            <a:r>
              <a:rPr lang="pt-BR" sz="1600" dirty="0" err="1" smtClean="0">
                <a:latin typeface="Times New Roman" pitchFamily="18" charset="0"/>
                <a:cs typeface="Times New Roman" pitchFamily="18" charset="0"/>
              </a:rPr>
              <a:t>Woodrow</a:t>
            </a:r>
            <a:r>
              <a:rPr lang="pt-BR" sz="1600" dirty="0" smtClean="0">
                <a:latin typeface="Times New Roman" pitchFamily="18" charset="0"/>
                <a:cs typeface="Times New Roman" pitchFamily="18" charset="0"/>
              </a:rPr>
              <a:t> Wilson, que governou entre 1913 e 1921, defendendo a entrada de seu país na 1 GG, pelos chamados 14 princípios, em que se destacam:</a:t>
            </a:r>
          </a:p>
          <a:p>
            <a:r>
              <a:rPr lang="pt-BR" sz="1400" dirty="0" smtClean="0">
                <a:latin typeface="Times New Roman" pitchFamily="18" charset="0"/>
                <a:cs typeface="Times New Roman" pitchFamily="18" charset="0"/>
              </a:rPr>
              <a:t>	a) </a:t>
            </a:r>
            <a:r>
              <a:rPr lang="pt-BR" sz="1400" dirty="0" smtClean="0">
                <a:solidFill>
                  <a:srgbClr val="FF0000"/>
                </a:solidFill>
                <a:latin typeface="Times New Roman" pitchFamily="18" charset="0"/>
                <a:cs typeface="Times New Roman" pitchFamily="18" charset="0"/>
              </a:rPr>
              <a:t>Diplomacia aberta: </a:t>
            </a:r>
            <a:r>
              <a:rPr lang="pt-BR" sz="1400" dirty="0" smtClean="0">
                <a:latin typeface="Times New Roman" pitchFamily="18" charset="0"/>
                <a:cs typeface="Times New Roman" pitchFamily="18" charset="0"/>
              </a:rPr>
              <a:t>as negociações diplomáticas deveriam ser públicas, de modo que os acordos pudessem ser controlados pela sociedade, evitando acertos que respondessem aos interesses de determinados grupos políticos e econômicos. </a:t>
            </a:r>
          </a:p>
          <a:p>
            <a:r>
              <a:rPr lang="pt-BR" sz="1400" dirty="0" smtClean="0">
                <a:latin typeface="Times New Roman" pitchFamily="18" charset="0"/>
                <a:cs typeface="Times New Roman" pitchFamily="18" charset="0"/>
              </a:rPr>
              <a:t>	b) </a:t>
            </a:r>
            <a:r>
              <a:rPr lang="pt-BR" sz="1400" dirty="0" smtClean="0">
                <a:solidFill>
                  <a:srgbClr val="FF0000"/>
                </a:solidFill>
                <a:latin typeface="Times New Roman" pitchFamily="18" charset="0"/>
                <a:cs typeface="Times New Roman" pitchFamily="18" charset="0"/>
              </a:rPr>
              <a:t>Controle de armamentos</a:t>
            </a:r>
            <a:r>
              <a:rPr lang="pt-BR" sz="1400" dirty="0" smtClean="0">
                <a:latin typeface="Times New Roman" pitchFamily="18" charset="0"/>
                <a:cs typeface="Times New Roman" pitchFamily="18" charset="0"/>
              </a:rPr>
              <a:t>: os Estados deveriam reduzir suas forças armadas ao mínimo necessário para manter a segurança nacional; renunciando, assim, à guerra como instrumento para alcançar seus objetivos nas relações internacionais. </a:t>
            </a:r>
          </a:p>
          <a:p>
            <a:r>
              <a:rPr lang="pt-BR" sz="1400" dirty="0" smtClean="0">
                <a:latin typeface="Times New Roman" pitchFamily="18" charset="0"/>
                <a:cs typeface="Times New Roman" pitchFamily="18" charset="0"/>
              </a:rPr>
              <a:t>	c) </a:t>
            </a:r>
            <a:r>
              <a:rPr lang="pt-BR" sz="1400" dirty="0" smtClean="0">
                <a:solidFill>
                  <a:srgbClr val="FF0000"/>
                </a:solidFill>
                <a:latin typeface="Times New Roman" pitchFamily="18" charset="0"/>
                <a:cs typeface="Times New Roman" pitchFamily="18" charset="0"/>
              </a:rPr>
              <a:t>Liberdade comercial</a:t>
            </a:r>
            <a:r>
              <a:rPr lang="pt-BR" sz="1400" dirty="0" smtClean="0">
                <a:latin typeface="Times New Roman" pitchFamily="18" charset="0"/>
                <a:cs typeface="Times New Roman" pitchFamily="18" charset="0"/>
              </a:rPr>
              <a:t>: se os Estados se especializassem no que de melhor pudessem produzir, comprando livremente (sem barreiras comerciais) de outros países tudo o mais que precisassem, haveria uma interdependência (cada Estado dependendo dos demais), que aproximaria os países, incentivando relações pacíficas. </a:t>
            </a:r>
          </a:p>
          <a:p>
            <a:r>
              <a:rPr lang="pt-BR" sz="1400" dirty="0" smtClean="0">
                <a:latin typeface="Times New Roman" pitchFamily="18" charset="0"/>
                <a:cs typeface="Times New Roman" pitchFamily="18" charset="0"/>
              </a:rPr>
              <a:t>	d) </a:t>
            </a:r>
            <a:r>
              <a:rPr lang="pt-BR" sz="1400" dirty="0" smtClean="0">
                <a:solidFill>
                  <a:srgbClr val="FF0000"/>
                </a:solidFill>
                <a:latin typeface="Times New Roman" pitchFamily="18" charset="0"/>
                <a:cs typeface="Times New Roman" pitchFamily="18" charset="0"/>
              </a:rPr>
              <a:t>Autodeterminação dos povos</a:t>
            </a:r>
            <a:r>
              <a:rPr lang="pt-BR" sz="1400" dirty="0" smtClean="0">
                <a:latin typeface="Times New Roman" pitchFamily="18" charset="0"/>
                <a:cs typeface="Times New Roman" pitchFamily="18" charset="0"/>
              </a:rPr>
              <a:t>: cada povo teria o direito de ter seu próprio Estado independente, o que está de acordo com o conceito de </a:t>
            </a:r>
            <a:r>
              <a:rPr lang="pt-BR" sz="1400" u="sng" dirty="0" err="1" smtClean="0">
                <a:latin typeface="Times New Roman" pitchFamily="18" charset="0"/>
                <a:cs typeface="Times New Roman" pitchFamily="18" charset="0"/>
              </a:rPr>
              <a:t>Estado-nação</a:t>
            </a:r>
            <a:r>
              <a:rPr lang="pt-BR" sz="1400" u="sng" dirty="0" smtClean="0">
                <a:latin typeface="Times New Roman" pitchFamily="18" charset="0"/>
                <a:cs typeface="Times New Roman" pitchFamily="18" charset="0"/>
              </a:rPr>
              <a:t>. </a:t>
            </a:r>
          </a:p>
          <a:p>
            <a:r>
              <a:rPr lang="pt-BR" sz="1400" dirty="0" smtClean="0">
                <a:latin typeface="Times New Roman" pitchFamily="18" charset="0"/>
                <a:cs typeface="Times New Roman" pitchFamily="18" charset="0"/>
              </a:rPr>
              <a:t>	e) </a:t>
            </a:r>
            <a:r>
              <a:rPr lang="pt-BR" sz="1400" dirty="0" smtClean="0">
                <a:solidFill>
                  <a:srgbClr val="FF0000"/>
                </a:solidFill>
                <a:latin typeface="Times New Roman" pitchFamily="18" charset="0"/>
                <a:cs typeface="Times New Roman" pitchFamily="18" charset="0"/>
              </a:rPr>
              <a:t>Associação geral de nações</a:t>
            </a:r>
            <a:r>
              <a:rPr lang="pt-BR" sz="1400" dirty="0" smtClean="0">
                <a:latin typeface="Times New Roman" pitchFamily="18" charset="0"/>
                <a:cs typeface="Times New Roman" pitchFamily="18" charset="0"/>
              </a:rPr>
              <a:t>: Wilson defendeu a criação de uma organização que reunisse todos os Estados do mundo para operar como um fórum no qual os países pudessem negociar seus problemas e suas diferenças, garantindo seus interesses sem precisarem recorrer à guerra.</a:t>
            </a:r>
            <a:endParaRPr lang="pt-BR"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355312"/>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p>
          <a:p>
            <a:r>
              <a:rPr lang="pt-BR" b="1" dirty="0" smtClean="0">
                <a:latin typeface="Times New Roman" pitchFamily="18" charset="0"/>
                <a:cs typeface="Times New Roman" pitchFamily="18" charset="0"/>
              </a:rPr>
              <a:t>		 Uma História Política das Organizações Internacionais;</a:t>
            </a:r>
          </a:p>
          <a:p>
            <a:pPr algn="just"/>
            <a:r>
              <a:rPr lang="pt-BR" b="1" dirty="0" smtClean="0">
                <a:latin typeface="Times New Roman" pitchFamily="18" charset="0"/>
                <a:cs typeface="Times New Roman" pitchFamily="18" charset="0"/>
              </a:rPr>
              <a:t>	</a:t>
            </a:r>
            <a:r>
              <a:rPr lang="pt-BR" dirty="0" smtClean="0">
                <a:latin typeface="Times New Roman" pitchFamily="18" charset="0"/>
                <a:cs typeface="Times New Roman" pitchFamily="18" charset="0"/>
              </a:rPr>
              <a:t>A partir dos ideais de Wilson e, mesmo, antes, da filosofia política de </a:t>
            </a:r>
            <a:r>
              <a:rPr lang="pt-BR" b="1" dirty="0" err="1" smtClean="0">
                <a:latin typeface="Times New Roman" pitchFamily="18" charset="0"/>
                <a:cs typeface="Times New Roman" pitchFamily="18" charset="0"/>
              </a:rPr>
              <a:t>Imanuel</a:t>
            </a:r>
            <a:r>
              <a:rPr lang="pt-BR" b="1" dirty="0" smtClean="0">
                <a:latin typeface="Times New Roman" pitchFamily="18" charset="0"/>
                <a:cs typeface="Times New Roman" pitchFamily="18" charset="0"/>
              </a:rPr>
              <a:t> Kant</a:t>
            </a:r>
            <a:r>
              <a:rPr lang="pt-BR" dirty="0" smtClean="0">
                <a:latin typeface="Times New Roman" pitchFamily="18" charset="0"/>
                <a:cs typeface="Times New Roman" pitchFamily="18" charset="0"/>
              </a:rPr>
              <a:t>  (Para a paz perpétua: um esboço filosófico, de 1795) pugnando pela mudança da lógica do interesse nacional e da Razão de Estado, competitiva e egoísta pela cooperação e interdependência. </a:t>
            </a:r>
            <a:r>
              <a:rPr lang="pt-BR" b="1" dirty="0" smtClean="0">
                <a:latin typeface="Times New Roman" pitchFamily="18" charset="0"/>
                <a:cs typeface="Times New Roman" pitchFamily="18" charset="0"/>
              </a:rPr>
              <a:t>  </a:t>
            </a:r>
          </a:p>
          <a:p>
            <a:r>
              <a:rPr lang="pt-BR" b="1" dirty="0" smtClean="0">
                <a:latin typeface="Times New Roman" pitchFamily="18" charset="0"/>
                <a:cs typeface="Times New Roman" pitchFamily="18" charset="0"/>
              </a:rPr>
              <a:t>	Kant defendeu um Direito Cosmopolita e o supranacionalismo.</a:t>
            </a:r>
          </a:p>
          <a:p>
            <a:r>
              <a:rPr lang="pt-BR" b="1" dirty="0" smtClean="0">
                <a:latin typeface="Times New Roman" pitchFamily="18" charset="0"/>
                <a:cs typeface="Times New Roman" pitchFamily="18" charset="0"/>
              </a:rPr>
              <a:t>	</a:t>
            </a:r>
            <a:r>
              <a:rPr lang="pt-BR" dirty="0" smtClean="0">
                <a:latin typeface="Times New Roman" pitchFamily="18" charset="0"/>
                <a:cs typeface="Times New Roman" pitchFamily="18" charset="0"/>
              </a:rPr>
              <a:t>Já no Séc. XIX surgiam instituições internacionais como:</a:t>
            </a:r>
          </a:p>
          <a:p>
            <a:r>
              <a:rPr lang="pt-BR" dirty="0" smtClean="0">
                <a:latin typeface="Times New Roman" pitchFamily="18" charset="0"/>
                <a:cs typeface="Times New Roman" pitchFamily="18" charset="0"/>
              </a:rPr>
              <a:t>	União Telegráfica Internacional – 1865;</a:t>
            </a:r>
          </a:p>
          <a:p>
            <a:r>
              <a:rPr lang="pt-BR" dirty="0" smtClean="0">
                <a:latin typeface="Times New Roman" pitchFamily="18" charset="0"/>
                <a:cs typeface="Times New Roman" pitchFamily="18" charset="0"/>
              </a:rPr>
              <a:t>	União Postal Internacional – 1874;</a:t>
            </a:r>
          </a:p>
          <a:p>
            <a:r>
              <a:rPr lang="pt-BR" b="1" dirty="0" smtClean="0">
                <a:latin typeface="Times New Roman" pitchFamily="18" charset="0"/>
                <a:cs typeface="Times New Roman" pitchFamily="18" charset="0"/>
              </a:rPr>
              <a:t>	</a:t>
            </a:r>
          </a:p>
          <a:p>
            <a:r>
              <a:rPr lang="pt-BR" b="1" dirty="0" smtClean="0">
                <a:latin typeface="Times New Roman" pitchFamily="18" charset="0"/>
                <a:cs typeface="Times New Roman" pitchFamily="18" charset="0"/>
              </a:rPr>
              <a:t>	</a:t>
            </a:r>
            <a:r>
              <a:rPr lang="pt-BR" dirty="0" smtClean="0">
                <a:latin typeface="Times New Roman" pitchFamily="18" charset="0"/>
                <a:cs typeface="Times New Roman" pitchFamily="18" charset="0"/>
              </a:rPr>
              <a:t>Em </a:t>
            </a:r>
            <a:r>
              <a:rPr lang="pt-BR" b="1" dirty="0" smtClean="0">
                <a:latin typeface="Times New Roman" pitchFamily="18" charset="0"/>
                <a:cs typeface="Times New Roman" pitchFamily="18" charset="0"/>
              </a:rPr>
              <a:t>1918,  </a:t>
            </a:r>
            <a:r>
              <a:rPr lang="pt-BR" dirty="0" smtClean="0">
                <a:latin typeface="Times New Roman" pitchFamily="18" charset="0"/>
                <a:cs typeface="Times New Roman" pitchFamily="18" charset="0"/>
              </a:rPr>
              <a:t>surgiu a </a:t>
            </a:r>
            <a:r>
              <a:rPr lang="pt-BR" b="1" dirty="0" smtClean="0">
                <a:latin typeface="Times New Roman" pitchFamily="18" charset="0"/>
                <a:cs typeface="Times New Roman" pitchFamily="18" charset="0"/>
              </a:rPr>
              <a:t>Liga das Nações com seus princípios do supranacionalismo:</a:t>
            </a:r>
          </a:p>
          <a:p>
            <a:r>
              <a:rPr lang="pt-BR" b="1" dirty="0" smtClean="0">
                <a:latin typeface="Times New Roman" pitchFamily="18" charset="0"/>
                <a:cs typeface="Times New Roman" pitchFamily="18" charset="0"/>
              </a:rPr>
              <a:t>	Plano político-estratégico – </a:t>
            </a:r>
            <a:r>
              <a:rPr lang="pt-BR" dirty="0" smtClean="0">
                <a:latin typeface="Times New Roman" pitchFamily="18" charset="0"/>
                <a:cs typeface="Times New Roman" pitchFamily="18" charset="0"/>
              </a:rPr>
              <a:t>segurança coletiva;</a:t>
            </a:r>
          </a:p>
          <a:p>
            <a:r>
              <a:rPr lang="pt-BR" b="1" dirty="0" smtClean="0">
                <a:latin typeface="Times New Roman" pitchFamily="18" charset="0"/>
                <a:cs typeface="Times New Roman" pitchFamily="18" charset="0"/>
              </a:rPr>
              <a:t>	Plano moral –</a:t>
            </a:r>
            <a:r>
              <a:rPr lang="pt-BR" dirty="0" smtClean="0">
                <a:latin typeface="Times New Roman" pitchFamily="18" charset="0"/>
                <a:cs typeface="Times New Roman" pitchFamily="18" charset="0"/>
              </a:rPr>
              <a:t> paz, direito internacional e diplomacia;</a:t>
            </a:r>
          </a:p>
          <a:p>
            <a:r>
              <a:rPr lang="pt-BR" b="1" dirty="0" smtClean="0">
                <a:latin typeface="Times New Roman" pitchFamily="18" charset="0"/>
                <a:cs typeface="Times New Roman" pitchFamily="18" charset="0"/>
              </a:rPr>
              <a:t>	Plano estrutural –</a:t>
            </a:r>
            <a:r>
              <a:rPr lang="pt-BR" dirty="0" smtClean="0">
                <a:latin typeface="Times New Roman" pitchFamily="18" charset="0"/>
                <a:cs typeface="Times New Roman" pitchFamily="18" charset="0"/>
              </a:rPr>
              <a:t> organização e capacidade institucional.</a:t>
            </a:r>
          </a:p>
          <a:p>
            <a:r>
              <a:rPr lang="pt-BR" b="1" dirty="0" smtClean="0">
                <a:latin typeface="Times New Roman" pitchFamily="18" charset="0"/>
                <a:cs typeface="Times New Roman" pitchFamily="18" charset="0"/>
              </a:rPr>
              <a:t>	</a:t>
            </a: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139869"/>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pPr algn="just" fontAlgn="auto">
              <a:spcAft>
                <a:spcPts val="0"/>
              </a:spcAft>
              <a:buFont typeface="Arial" pitchFamily="34" charset="0"/>
              <a:buNone/>
              <a:defRPr/>
            </a:pPr>
            <a:r>
              <a:rPr lang="pt-BR" b="1" dirty="0" smtClean="0">
                <a:latin typeface="Times New Roman" pitchFamily="18" charset="0"/>
                <a:cs typeface="Times New Roman" pitchFamily="18" charset="0"/>
              </a:rPr>
              <a:t>	No plano jurídico, inúmeras foram as tentativas de desenvolver o Direito Internacional e diversos tratados foram criados.</a:t>
            </a:r>
            <a:endParaRPr lang="pt-BR" dirty="0" smtClean="0">
              <a:latin typeface="Times New Roman" pitchFamily="18" charset="0"/>
              <a:cs typeface="Times New Roman" pitchFamily="18" charset="0"/>
            </a:endParaRPr>
          </a:p>
          <a:p>
            <a:pPr fontAlgn="auto">
              <a:spcAft>
                <a:spcPts val="0"/>
              </a:spcAft>
              <a:buFont typeface="Arial" pitchFamily="34" charset="0"/>
              <a:buNone/>
              <a:defRPr/>
            </a:pPr>
            <a:r>
              <a:rPr lang="pt-BR" sz="1100" dirty="0" smtClean="0">
                <a:latin typeface="Times New Roman" pitchFamily="18" charset="0"/>
                <a:cs typeface="Times New Roman" pitchFamily="18" charset="0"/>
              </a:rPr>
              <a:t>	</a:t>
            </a:r>
            <a:r>
              <a:rPr lang="pt-BR" sz="1600" dirty="0" smtClean="0">
                <a:latin typeface="Times New Roman" pitchFamily="18" charset="0"/>
                <a:cs typeface="Times New Roman" pitchFamily="18" charset="0"/>
              </a:rPr>
              <a:t>A difícil busca da Codificação em virtude da celeridade das relações internacionais não impediu as t</a:t>
            </a:r>
            <a:r>
              <a:rPr lang="en-US" sz="1600" dirty="0" err="1" smtClean="0">
                <a:latin typeface="Times New Roman" pitchFamily="18" charset="0"/>
                <a:cs typeface="Times New Roman" pitchFamily="18" charset="0"/>
              </a:rPr>
              <a:t>entativas</a:t>
            </a:r>
            <a:r>
              <a:rPr lang="en-US" sz="1600" dirty="0" smtClean="0">
                <a:latin typeface="Times New Roman" pitchFamily="18" charset="0"/>
                <a:cs typeface="Times New Roman" pitchFamily="18" charset="0"/>
              </a:rPr>
              <a:t> de Jeremy Bentham e </a:t>
            </a:r>
            <a:r>
              <a:rPr lang="en-US" sz="1600" dirty="0" err="1" smtClean="0">
                <a:latin typeface="Times New Roman" pitchFamily="18" charset="0"/>
                <a:cs typeface="Times New Roman" pitchFamily="18" charset="0"/>
              </a:rPr>
              <a:t>seus</a:t>
            </a:r>
            <a:r>
              <a:rPr lang="en-US" sz="1600" dirty="0" smtClean="0">
                <a:latin typeface="Times New Roman" pitchFamily="18" charset="0"/>
                <a:cs typeface="Times New Roman" pitchFamily="18" charset="0"/>
              </a:rPr>
              <a:t> </a:t>
            </a:r>
            <a:r>
              <a:rPr lang="en-US" sz="1600" dirty="0" smtClean="0">
                <a:solidFill>
                  <a:srgbClr val="FF0000"/>
                </a:solidFill>
                <a:latin typeface="Times New Roman" pitchFamily="18" charset="0"/>
                <a:cs typeface="Times New Roman" pitchFamily="18" charset="0"/>
              </a:rPr>
              <a:t>Principles of international Law </a:t>
            </a:r>
            <a:r>
              <a:rPr lang="en-US" sz="1600" dirty="0" smtClean="0">
                <a:latin typeface="Times New Roman" pitchFamily="18" charset="0"/>
                <a:cs typeface="Times New Roman" pitchFamily="18" charset="0"/>
              </a:rPr>
              <a:t>e de Henri </a:t>
            </a:r>
            <a:r>
              <a:rPr lang="pt-BR" sz="1600" dirty="0" err="1" smtClean="0">
                <a:latin typeface="Times New Roman" pitchFamily="18" charset="0"/>
                <a:cs typeface="Times New Roman" pitchFamily="18" charset="0"/>
              </a:rPr>
              <a:t>Gregoire</a:t>
            </a:r>
            <a:r>
              <a:rPr lang="pt-BR" sz="1600" dirty="0" smtClean="0">
                <a:latin typeface="Times New Roman" pitchFamily="18" charset="0"/>
                <a:cs typeface="Times New Roman" pitchFamily="18" charset="0"/>
              </a:rPr>
              <a:t> e sua </a:t>
            </a:r>
            <a:r>
              <a:rPr lang="pt-BR" sz="1600" dirty="0" err="1" smtClean="0">
                <a:solidFill>
                  <a:srgbClr val="FF0000"/>
                </a:solidFill>
                <a:latin typeface="Times New Roman" pitchFamily="18" charset="0"/>
                <a:cs typeface="Times New Roman" pitchFamily="18" charset="0"/>
              </a:rPr>
              <a:t>Déclaration</a:t>
            </a:r>
            <a:r>
              <a:rPr lang="pt-BR" sz="1600" dirty="0" smtClean="0">
                <a:solidFill>
                  <a:srgbClr val="FF0000"/>
                </a:solidFill>
                <a:latin typeface="Times New Roman" pitchFamily="18" charset="0"/>
                <a:cs typeface="Times New Roman" pitchFamily="18" charset="0"/>
              </a:rPr>
              <a:t> </a:t>
            </a:r>
            <a:r>
              <a:rPr lang="pt-BR" sz="1600" dirty="0" err="1" smtClean="0">
                <a:solidFill>
                  <a:srgbClr val="FF0000"/>
                </a:solidFill>
                <a:latin typeface="Times New Roman" pitchFamily="18" charset="0"/>
                <a:cs typeface="Times New Roman" pitchFamily="18" charset="0"/>
              </a:rPr>
              <a:t>du</a:t>
            </a:r>
            <a:r>
              <a:rPr lang="pt-BR" sz="1600" dirty="0" smtClean="0">
                <a:solidFill>
                  <a:srgbClr val="FF0000"/>
                </a:solidFill>
                <a:latin typeface="Times New Roman" pitchFamily="18" charset="0"/>
                <a:cs typeface="Times New Roman" pitchFamily="18" charset="0"/>
              </a:rPr>
              <a:t> Droit </a:t>
            </a:r>
            <a:r>
              <a:rPr lang="pt-BR" sz="1600" dirty="0" err="1" smtClean="0">
                <a:solidFill>
                  <a:srgbClr val="FF0000"/>
                </a:solidFill>
                <a:latin typeface="Times New Roman" pitchFamily="18" charset="0"/>
                <a:cs typeface="Times New Roman" pitchFamily="18" charset="0"/>
              </a:rPr>
              <a:t>des</a:t>
            </a:r>
            <a:r>
              <a:rPr lang="pt-BR" sz="1600" dirty="0" smtClean="0">
                <a:solidFill>
                  <a:srgbClr val="FF0000"/>
                </a:solidFill>
                <a:latin typeface="Times New Roman" pitchFamily="18" charset="0"/>
                <a:cs typeface="Times New Roman" pitchFamily="18" charset="0"/>
              </a:rPr>
              <a:t> </a:t>
            </a:r>
            <a:r>
              <a:rPr lang="pt-BR" sz="1600" dirty="0" err="1" smtClean="0">
                <a:solidFill>
                  <a:srgbClr val="FF0000"/>
                </a:solidFill>
                <a:latin typeface="Times New Roman" pitchFamily="18" charset="0"/>
                <a:cs typeface="Times New Roman" pitchFamily="18" charset="0"/>
              </a:rPr>
              <a:t>Gens</a:t>
            </a:r>
            <a:r>
              <a:rPr lang="pt-BR" sz="1600" dirty="0" smtClean="0">
                <a:solidFill>
                  <a:srgbClr val="FF0000"/>
                </a:solidFill>
                <a:latin typeface="Times New Roman" pitchFamily="18" charset="0"/>
                <a:cs typeface="Times New Roman" pitchFamily="18" charset="0"/>
              </a:rPr>
              <a:t> </a:t>
            </a:r>
            <a:r>
              <a:rPr lang="pt-BR" sz="1600" dirty="0" smtClean="0">
                <a:latin typeface="Times New Roman" pitchFamily="18" charset="0"/>
                <a:cs typeface="Times New Roman" pitchFamily="18" charset="0"/>
              </a:rPr>
              <a:t>de 18/06/1793.</a:t>
            </a:r>
          </a:p>
          <a:p>
            <a:pPr fontAlgn="auto">
              <a:spcAft>
                <a:spcPts val="0"/>
              </a:spcAft>
              <a:buFont typeface="Arial" pitchFamily="34" charset="0"/>
              <a:buNone/>
              <a:defRPr/>
            </a:pPr>
            <a:r>
              <a:rPr lang="pt-BR" sz="1600" dirty="0" smtClean="0">
                <a:latin typeface="Times New Roman" pitchFamily="18" charset="0"/>
                <a:cs typeface="Times New Roman" pitchFamily="18" charset="0"/>
              </a:rPr>
              <a:t>	Em 1815 intentou-se Regulamento sem precedência quanto aos enviados diplomáticos;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   	Em Paris, 1856, regulamentou-se a Guerra Marítima;</a:t>
            </a:r>
          </a:p>
          <a:p>
            <a:pPr fontAlgn="auto">
              <a:spcAft>
                <a:spcPts val="0"/>
              </a:spcAft>
              <a:buFont typeface="Arial" pitchFamily="34" charset="0"/>
              <a:buNone/>
              <a:defRPr/>
            </a:pPr>
            <a:r>
              <a:rPr lang="pt-BR" sz="1600" dirty="0" smtClean="0">
                <a:latin typeface="Times New Roman" pitchFamily="18" charset="0"/>
                <a:cs typeface="Times New Roman" pitchFamily="18" charset="0"/>
              </a:rPr>
              <a:t>	Em 1864, se criou tratado sobre Militares feridos na guerra terrestre;</a:t>
            </a:r>
          </a:p>
          <a:p>
            <a:pPr fontAlgn="auto">
              <a:spcAft>
                <a:spcPts val="0"/>
              </a:spcAft>
              <a:buFont typeface="Arial" pitchFamily="34" charset="0"/>
              <a:buNone/>
              <a:defRPr/>
            </a:pPr>
            <a:r>
              <a:rPr lang="pt-BR" sz="1600" dirty="0" smtClean="0">
                <a:latin typeface="Times New Roman" pitchFamily="18" charset="0"/>
                <a:cs typeface="Times New Roman" pitchFamily="18" charset="0"/>
              </a:rPr>
              <a:t>	O Tratado de São </a:t>
            </a:r>
            <a:r>
              <a:rPr lang="pt-BR" sz="1600" dirty="0" err="1" smtClean="0">
                <a:latin typeface="Times New Roman" pitchFamily="18" charset="0"/>
                <a:cs typeface="Times New Roman" pitchFamily="18" charset="0"/>
              </a:rPr>
              <a:t>Petesburgo</a:t>
            </a:r>
            <a:r>
              <a:rPr lang="pt-BR" sz="1600" dirty="0" smtClean="0">
                <a:latin typeface="Times New Roman" pitchFamily="18" charset="0"/>
                <a:cs typeface="Times New Roman" pitchFamily="18" charset="0"/>
              </a:rPr>
              <a:t>, em 1868, criou regras proibindo emprego de projéteis explosivos;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	As convenções de </a:t>
            </a:r>
            <a:r>
              <a:rPr lang="pt-BR" sz="1600" dirty="0" err="1" smtClean="0">
                <a:latin typeface="Times New Roman" pitchFamily="18" charset="0"/>
                <a:cs typeface="Times New Roman" pitchFamily="18" charset="0"/>
              </a:rPr>
              <a:t>Haya</a:t>
            </a:r>
            <a:r>
              <a:rPr lang="pt-BR" sz="1600" dirty="0" smtClean="0">
                <a:latin typeface="Times New Roman" pitchFamily="18" charset="0"/>
                <a:cs typeface="Times New Roman" pitchFamily="18" charset="0"/>
              </a:rPr>
              <a:t>, de 1899 e 1907, trataram sobre o Direito de Guerra.</a:t>
            </a:r>
          </a:p>
          <a:p>
            <a:pPr fontAlgn="auto">
              <a:spcAft>
                <a:spcPts val="0"/>
              </a:spcAft>
              <a:buFont typeface="Arial" pitchFamily="34" charset="0"/>
              <a:buNone/>
              <a:defRPr/>
            </a:pPr>
            <a:r>
              <a:rPr lang="pt-BR" sz="1600" dirty="0" smtClean="0">
                <a:latin typeface="Times New Roman" pitchFamily="18" charset="0"/>
                <a:cs typeface="Times New Roman" pitchFamily="18" charset="0"/>
              </a:rPr>
              <a:t>	No âmbito da Organização dos Estados Americanos, em 1902, ocorreu, no México, a 2 Conferência Pan- Americana em que foi criada a comissão para codificação do Direito Internacional Público - DIP.</a:t>
            </a:r>
          </a:p>
          <a:p>
            <a:pPr fontAlgn="auto">
              <a:spcAft>
                <a:spcPts val="0"/>
              </a:spcAft>
              <a:buFont typeface="Arial" pitchFamily="34" charset="0"/>
              <a:buNone/>
              <a:defRPr/>
            </a:pPr>
            <a:r>
              <a:rPr lang="pt-BR" sz="1600" dirty="0" smtClean="0">
                <a:latin typeface="Times New Roman" pitchFamily="18" charset="0"/>
                <a:cs typeface="Times New Roman" pitchFamily="18" charset="0"/>
              </a:rPr>
              <a:t>	No Rio de Janeiro,em1912, na 3 Conferência, Epitácio Pessoa apresentou proposta de código de DIP.</a:t>
            </a:r>
          </a:p>
          <a:p>
            <a:pPr fontAlgn="auto">
              <a:spcAft>
                <a:spcPts val="0"/>
              </a:spcAft>
              <a:buFont typeface="Arial" pitchFamily="34" charset="0"/>
              <a:buNone/>
              <a:defRPr/>
            </a:pPr>
            <a:r>
              <a:rPr lang="pt-BR" sz="1600" dirty="0" smtClean="0">
                <a:latin typeface="Times New Roman" pitchFamily="18" charset="0"/>
                <a:cs typeface="Times New Roman" pitchFamily="18" charset="0"/>
              </a:rPr>
              <a:t>	Na Liga das Nações criou-se uma Comissão, em 22/09/1924, para tratar sobre nacionalidade, responsabilidade do Estado em prejuízos sofridos por estrangeiros e regime de águas territoriais.</a:t>
            </a:r>
          </a:p>
          <a:p>
            <a:pPr fontAlgn="auto">
              <a:spcAft>
                <a:spcPts val="0"/>
              </a:spcAft>
              <a:buFont typeface="Arial" pitchFamily="34" charset="0"/>
              <a:buNone/>
              <a:defRPr/>
            </a:pPr>
            <a:r>
              <a:rPr lang="pt-BR" sz="1600" dirty="0" smtClean="0">
                <a:latin typeface="Times New Roman" pitchFamily="18" charset="0"/>
                <a:cs typeface="Times New Roman" pitchFamily="18" charset="0"/>
              </a:rPr>
              <a:t>	Em 1928: Sanches de Bustamante apresentou código de Direito Internacional Privado.</a:t>
            </a:r>
            <a:endParaRPr lang="pt-BR" sz="16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616648"/>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pPr algn="just" fontAlgn="auto">
              <a:spcAft>
                <a:spcPts val="0"/>
              </a:spcAft>
              <a:buFont typeface="Arial" pitchFamily="34" charset="0"/>
              <a:buNone/>
              <a:defRPr/>
            </a:pPr>
            <a:r>
              <a:rPr lang="pt-BR" b="1" dirty="0" smtClean="0">
                <a:latin typeface="Times New Roman" pitchFamily="18" charset="0"/>
                <a:cs typeface="Times New Roman" pitchFamily="18" charset="0"/>
              </a:rPr>
              <a:t>	</a:t>
            </a:r>
            <a:r>
              <a:rPr lang="pt-BR" sz="1600" dirty="0" smtClean="0">
                <a:latin typeface="Times New Roman" pitchFamily="18" charset="0"/>
                <a:cs typeface="Times New Roman" pitchFamily="18" charset="0"/>
              </a:rPr>
              <a:t> A ideia de criação de  organizações Internacionais buscando a PAZ e a solução dos litígios internacionais segundo a “Força do Direito” através de soluções diplomáticas (negociações diretas, bons ofícios, mediação, sistema consultivo) e jurídicas (arbitragem, solução judiciária, conciliação, comissões de inquérito) ou, mesmo, através de medidas coercitivas (</a:t>
            </a:r>
            <a:r>
              <a:rPr lang="pt-BR" sz="1600" dirty="0" err="1" smtClean="0">
                <a:latin typeface="Times New Roman" pitchFamily="18" charset="0"/>
                <a:cs typeface="Times New Roman" pitchFamily="18" charset="0"/>
              </a:rPr>
              <a:t>retorsão</a:t>
            </a:r>
            <a:r>
              <a:rPr lang="pt-BR" sz="1600" dirty="0" smtClean="0">
                <a:latin typeface="Times New Roman" pitchFamily="18" charset="0"/>
                <a:cs typeface="Times New Roman" pitchFamily="18" charset="0"/>
              </a:rPr>
              <a:t>, represálias, embargos, boicotagem, bloqueio pacífico, ruptura de relações diplomáticas) não era nova.</a:t>
            </a:r>
          </a:p>
          <a:p>
            <a:pPr algn="just" fontAlgn="auto">
              <a:spcAft>
                <a:spcPts val="0"/>
              </a:spcAft>
              <a:buFont typeface="Arial" pitchFamily="34" charset="0"/>
              <a:buNone/>
              <a:defRPr/>
            </a:pPr>
            <a:r>
              <a:rPr lang="pt-BR" sz="1600" dirty="0" smtClean="0">
                <a:latin typeface="Times New Roman" pitchFamily="18" charset="0"/>
                <a:cs typeface="Times New Roman" pitchFamily="18" charset="0"/>
              </a:rPr>
              <a:t>	- Grécia: “</a:t>
            </a:r>
            <a:r>
              <a:rPr lang="pt-BR" sz="1600" dirty="0" err="1" smtClean="0">
                <a:latin typeface="Times New Roman" pitchFamily="18" charset="0"/>
                <a:cs typeface="Times New Roman" pitchFamily="18" charset="0"/>
              </a:rPr>
              <a:t>Anfictionias</a:t>
            </a:r>
            <a:r>
              <a:rPr lang="pt-BR" sz="1600" dirty="0" smtClean="0">
                <a:latin typeface="Times New Roman" pitchFamily="18" charset="0"/>
                <a:cs typeface="Times New Roman" pitchFamily="18" charset="0"/>
              </a:rPr>
              <a:t>”: congressos espontâneos que reuniam as </a:t>
            </a:r>
            <a:r>
              <a:rPr lang="pt-BR" sz="1600" dirty="0" err="1" smtClean="0">
                <a:latin typeface="Times New Roman" pitchFamily="18" charset="0"/>
                <a:cs typeface="Times New Roman" pitchFamily="18" charset="0"/>
              </a:rPr>
              <a:t>cidades-Estado</a:t>
            </a:r>
            <a:r>
              <a:rPr lang="pt-BR" sz="1600" dirty="0" smtClean="0">
                <a:latin typeface="Times New Roman" pitchFamily="18" charset="0"/>
                <a:cs typeface="Times New Roman" pitchFamily="18" charset="0"/>
              </a:rPr>
              <a:t> para evitar guerras e julgar infrações ao direito das gentes.</a:t>
            </a:r>
          </a:p>
          <a:p>
            <a:pPr fontAlgn="auto">
              <a:spcAft>
                <a:spcPts val="0"/>
              </a:spcAft>
              <a:buFont typeface="Arial" pitchFamily="34" charset="0"/>
              <a:buNone/>
              <a:defRPr/>
            </a:pPr>
            <a:r>
              <a:rPr lang="pt-BR" sz="1600" dirty="0" smtClean="0">
                <a:latin typeface="Times New Roman" pitchFamily="18" charset="0"/>
                <a:cs typeface="Times New Roman" pitchFamily="18" charset="0"/>
              </a:rPr>
              <a:t>	- Dante Alighieri, (“De </a:t>
            </a:r>
            <a:r>
              <a:rPr lang="pt-BR" sz="1600" dirty="0" err="1" smtClean="0">
                <a:latin typeface="Times New Roman" pitchFamily="18" charset="0"/>
                <a:cs typeface="Times New Roman" pitchFamily="18" charset="0"/>
              </a:rPr>
              <a:t>Monarchia</a:t>
            </a:r>
            <a:r>
              <a:rPr lang="pt-BR" sz="1600" dirty="0" smtClean="0">
                <a:latin typeface="Times New Roman" pitchFamily="18" charset="0"/>
                <a:cs typeface="Times New Roman" pitchFamily="18" charset="0"/>
              </a:rPr>
              <a:t>”)- 1315- Falava de uma monarquia universal para paz.</a:t>
            </a:r>
          </a:p>
          <a:p>
            <a:pPr fontAlgn="auto">
              <a:spcAft>
                <a:spcPts val="0"/>
              </a:spcAft>
              <a:buFont typeface="Arial" pitchFamily="34" charset="0"/>
              <a:buNone/>
              <a:defRPr/>
            </a:pPr>
            <a:r>
              <a:rPr lang="pt-BR" sz="1600" dirty="0" smtClean="0">
                <a:latin typeface="Times New Roman" pitchFamily="18" charset="0"/>
                <a:cs typeface="Times New Roman" pitchFamily="18" charset="0"/>
              </a:rPr>
              <a:t>	- Marcílio de Pádua (“Defensor </a:t>
            </a:r>
            <a:r>
              <a:rPr lang="pt-BR" sz="1600" dirty="0" err="1" smtClean="0">
                <a:latin typeface="Times New Roman" pitchFamily="18" charset="0"/>
                <a:cs typeface="Times New Roman" pitchFamily="18" charset="0"/>
              </a:rPr>
              <a:t>Pacis</a:t>
            </a:r>
            <a:r>
              <a:rPr lang="pt-BR" sz="1600" dirty="0" smtClean="0">
                <a:latin typeface="Times New Roman" pitchFamily="18" charset="0"/>
                <a:cs typeface="Times New Roman" pitchFamily="18" charset="0"/>
              </a:rPr>
              <a:t>”)- 1324</a:t>
            </a:r>
          </a:p>
          <a:p>
            <a:pPr fontAlgn="auto">
              <a:spcAft>
                <a:spcPts val="0"/>
              </a:spcAft>
              <a:buFont typeface="Arial" pitchFamily="34" charset="0"/>
              <a:buNone/>
              <a:defRPr/>
            </a:pPr>
            <a:r>
              <a:rPr lang="pt-BR" sz="1600" dirty="0" smtClean="0">
                <a:latin typeface="Times New Roman" pitchFamily="18" charset="0"/>
                <a:cs typeface="Times New Roman" pitchFamily="18" charset="0"/>
              </a:rPr>
              <a:t>	- </a:t>
            </a:r>
            <a:r>
              <a:rPr lang="pt-BR" sz="1600" dirty="0" err="1" smtClean="0">
                <a:latin typeface="Times New Roman" pitchFamily="18" charset="0"/>
                <a:cs typeface="Times New Roman" pitchFamily="18" charset="0"/>
              </a:rPr>
              <a:t>Emeric</a:t>
            </a:r>
            <a:r>
              <a:rPr lang="pt-BR" sz="1600" dirty="0" smtClean="0">
                <a:latin typeface="Times New Roman" pitchFamily="18" charset="0"/>
                <a:cs typeface="Times New Roman" pitchFamily="18" charset="0"/>
              </a:rPr>
              <a:t> </a:t>
            </a:r>
            <a:r>
              <a:rPr lang="pt-BR" sz="1600" dirty="0" err="1" smtClean="0">
                <a:latin typeface="Times New Roman" pitchFamily="18" charset="0"/>
                <a:cs typeface="Times New Roman" pitchFamily="18" charset="0"/>
              </a:rPr>
              <a:t>Crucé</a:t>
            </a:r>
            <a:r>
              <a:rPr lang="pt-BR" sz="1600" dirty="0" smtClean="0">
                <a:latin typeface="Times New Roman" pitchFamily="18" charset="0"/>
                <a:cs typeface="Times New Roman" pitchFamily="18" charset="0"/>
              </a:rPr>
              <a:t> (“Le </a:t>
            </a:r>
            <a:r>
              <a:rPr lang="pt-BR" sz="1600" dirty="0" err="1" smtClean="0">
                <a:latin typeface="Times New Roman" pitchFamily="18" charset="0"/>
                <a:cs typeface="Times New Roman" pitchFamily="18" charset="0"/>
              </a:rPr>
              <a:t>Nouveau</a:t>
            </a:r>
            <a:r>
              <a:rPr lang="pt-BR" sz="1600" dirty="0" smtClean="0">
                <a:latin typeface="Times New Roman" pitchFamily="18" charset="0"/>
                <a:cs typeface="Times New Roman" pitchFamily="18" charset="0"/>
              </a:rPr>
              <a:t> </a:t>
            </a:r>
            <a:r>
              <a:rPr lang="pt-BR" sz="1600" dirty="0" err="1" smtClean="0">
                <a:latin typeface="Times New Roman" pitchFamily="18" charset="0"/>
                <a:cs typeface="Times New Roman" pitchFamily="18" charset="0"/>
              </a:rPr>
              <a:t>Cynée</a:t>
            </a:r>
            <a:r>
              <a:rPr lang="pt-BR" sz="1600" dirty="0" smtClean="0">
                <a:latin typeface="Times New Roman" pitchFamily="18" charset="0"/>
                <a:cs typeface="Times New Roman" pitchFamily="18" charset="0"/>
              </a:rPr>
              <a:t>) – 1623= Defendeu uma organização federativa com Estados cristãos, turcos, asiáticos e africanos;</a:t>
            </a:r>
          </a:p>
          <a:p>
            <a:pPr fontAlgn="auto">
              <a:spcAft>
                <a:spcPts val="0"/>
              </a:spcAft>
              <a:buFont typeface="Arial" pitchFamily="34" charset="0"/>
              <a:buNone/>
              <a:defRPr/>
            </a:pPr>
            <a:r>
              <a:rPr lang="pt-BR" sz="1600" dirty="0" smtClean="0">
                <a:latin typeface="Times New Roman" pitchFamily="18" charset="0"/>
                <a:cs typeface="Times New Roman" pitchFamily="18" charset="0"/>
              </a:rPr>
              <a:t>	- Abade de Saint Pierre (“</a:t>
            </a:r>
            <a:r>
              <a:rPr lang="pt-BR" sz="1600" dirty="0" err="1" smtClean="0">
                <a:latin typeface="Times New Roman" pitchFamily="18" charset="0"/>
                <a:cs typeface="Times New Roman" pitchFamily="18" charset="0"/>
              </a:rPr>
              <a:t>Projet</a:t>
            </a:r>
            <a:r>
              <a:rPr lang="pt-BR" sz="1600" dirty="0" smtClean="0">
                <a:latin typeface="Times New Roman" pitchFamily="18" charset="0"/>
                <a:cs typeface="Times New Roman" pitchFamily="18" charset="0"/>
              </a:rPr>
              <a:t> </a:t>
            </a:r>
            <a:r>
              <a:rPr lang="pt-BR" sz="1600" dirty="0" err="1" smtClean="0">
                <a:latin typeface="Times New Roman" pitchFamily="18" charset="0"/>
                <a:cs typeface="Times New Roman" pitchFamily="18" charset="0"/>
              </a:rPr>
              <a:t>pour</a:t>
            </a:r>
            <a:r>
              <a:rPr lang="pt-BR" sz="1600" dirty="0" smtClean="0">
                <a:latin typeface="Times New Roman" pitchFamily="18" charset="0"/>
                <a:cs typeface="Times New Roman" pitchFamily="18" charset="0"/>
              </a:rPr>
              <a:t> rende La </a:t>
            </a:r>
            <a:r>
              <a:rPr lang="pt-BR" sz="1600" dirty="0" err="1" smtClean="0">
                <a:latin typeface="Times New Roman" pitchFamily="18" charset="0"/>
                <a:cs typeface="Times New Roman" pitchFamily="18" charset="0"/>
              </a:rPr>
              <a:t>paix</a:t>
            </a:r>
            <a:r>
              <a:rPr lang="pt-BR" sz="1600" dirty="0" smtClean="0">
                <a:latin typeface="Times New Roman" pitchFamily="18" charset="0"/>
                <a:cs typeface="Times New Roman" pitchFamily="18" charset="0"/>
              </a:rPr>
              <a:t> </a:t>
            </a:r>
            <a:r>
              <a:rPr lang="pt-BR" sz="1600" dirty="0" err="1" smtClean="0">
                <a:latin typeface="Times New Roman" pitchFamily="18" charset="0"/>
                <a:cs typeface="Times New Roman" pitchFamily="18" charset="0"/>
              </a:rPr>
              <a:t>perpétuelle</a:t>
            </a:r>
            <a:r>
              <a:rPr lang="pt-BR" sz="1600" dirty="0" smtClean="0">
                <a:latin typeface="Times New Roman" pitchFamily="18" charset="0"/>
                <a:cs typeface="Times New Roman" pitchFamily="18" charset="0"/>
              </a:rPr>
              <a:t> </a:t>
            </a:r>
            <a:r>
              <a:rPr lang="pt-BR" sz="1600" dirty="0" err="1" smtClean="0">
                <a:latin typeface="Times New Roman" pitchFamily="18" charset="0"/>
                <a:cs typeface="Times New Roman" pitchFamily="18" charset="0"/>
              </a:rPr>
              <a:t>en</a:t>
            </a:r>
            <a:r>
              <a:rPr lang="pt-BR" sz="1600" dirty="0" smtClean="0">
                <a:latin typeface="Times New Roman" pitchFamily="18" charset="0"/>
                <a:cs typeface="Times New Roman" pitchFamily="18" charset="0"/>
              </a:rPr>
              <a:t> </a:t>
            </a:r>
            <a:r>
              <a:rPr lang="pt-BR" sz="1600" dirty="0" err="1" smtClean="0">
                <a:latin typeface="Times New Roman" pitchFamily="18" charset="0"/>
                <a:cs typeface="Times New Roman" pitchFamily="18" charset="0"/>
              </a:rPr>
              <a:t>Europe</a:t>
            </a:r>
            <a:r>
              <a:rPr lang="pt-BR" sz="1600" dirty="0" smtClean="0">
                <a:latin typeface="Times New Roman" pitchFamily="18" charset="0"/>
                <a:cs typeface="Times New Roman" pitchFamily="18" charset="0"/>
              </a:rPr>
              <a:t>”)-1713.</a:t>
            </a:r>
          </a:p>
          <a:p>
            <a:pPr fontAlgn="auto">
              <a:spcAft>
                <a:spcPts val="0"/>
              </a:spcAft>
              <a:buFont typeface="Arial" pitchFamily="34" charset="0"/>
              <a:buNone/>
              <a:defRPr/>
            </a:pPr>
            <a:endParaRPr lang="pt-BR" sz="1600" dirty="0" smtClean="0">
              <a:latin typeface="Times New Roman" pitchFamily="18" charset="0"/>
              <a:cs typeface="Times New Roman" pitchFamily="18" charset="0"/>
            </a:endParaRPr>
          </a:p>
          <a:p>
            <a:pPr algn="just" fontAlgn="auto">
              <a:spcAft>
                <a:spcPts val="0"/>
              </a:spcAft>
              <a:buFont typeface="Arial" pitchFamily="34" charset="0"/>
              <a:buNone/>
              <a:defRPr/>
            </a:pPr>
            <a:r>
              <a:rPr lang="pt-BR" sz="1600" dirty="0" smtClean="0">
                <a:latin typeface="Times New Roman" pitchFamily="18" charset="0"/>
                <a:cs typeface="Times New Roman" pitchFamily="18" charset="0"/>
              </a:rPr>
              <a:t>	</a:t>
            </a:r>
            <a:r>
              <a:rPr lang="pt-BR" sz="1600" b="1" dirty="0" smtClean="0">
                <a:latin typeface="Times New Roman" pitchFamily="18" charset="0"/>
                <a:cs typeface="Times New Roman" pitchFamily="18" charset="0"/>
              </a:rPr>
              <a:t>A Liga das Nações surgiu no fim da 1 GG</a:t>
            </a:r>
            <a:r>
              <a:rPr lang="pt-BR" sz="1600" dirty="0" smtClean="0">
                <a:latin typeface="Times New Roman" pitchFamily="18" charset="0"/>
                <a:cs typeface="Times New Roman" pitchFamily="18" charset="0"/>
              </a:rPr>
              <a:t>, após assinatura dos tratados  de Versalhes, em 28/06/1919, de Saint </a:t>
            </a:r>
            <a:r>
              <a:rPr lang="pt-BR" sz="1600" dirty="0" err="1" smtClean="0">
                <a:latin typeface="Times New Roman" pitchFamily="18" charset="0"/>
                <a:cs typeface="Times New Roman" pitchFamily="18" charset="0"/>
              </a:rPr>
              <a:t>German</a:t>
            </a:r>
            <a:r>
              <a:rPr lang="pt-BR" sz="1600" dirty="0" smtClean="0">
                <a:latin typeface="Times New Roman" pitchFamily="18" charset="0"/>
                <a:cs typeface="Times New Roman" pitchFamily="18" charset="0"/>
              </a:rPr>
              <a:t>, </a:t>
            </a:r>
            <a:r>
              <a:rPr lang="pt-BR" sz="1600" dirty="0" err="1" smtClean="0">
                <a:latin typeface="Times New Roman" pitchFamily="18" charset="0"/>
                <a:cs typeface="Times New Roman" pitchFamily="18" charset="0"/>
              </a:rPr>
              <a:t>en</a:t>
            </a:r>
            <a:r>
              <a:rPr lang="pt-BR" sz="1600" dirty="0" smtClean="0">
                <a:latin typeface="Times New Roman" pitchFamily="18" charset="0"/>
                <a:cs typeface="Times New Roman" pitchFamily="18" charset="0"/>
              </a:rPr>
              <a:t> </a:t>
            </a:r>
            <a:r>
              <a:rPr lang="pt-BR" sz="1600" dirty="0" err="1" smtClean="0">
                <a:latin typeface="Times New Roman" pitchFamily="18" charset="0"/>
                <a:cs typeface="Times New Roman" pitchFamily="18" charset="0"/>
              </a:rPr>
              <a:t>Laye</a:t>
            </a:r>
            <a:r>
              <a:rPr lang="pt-BR" sz="1600" dirty="0" smtClean="0">
                <a:latin typeface="Times New Roman" pitchFamily="18" charset="0"/>
                <a:cs typeface="Times New Roman" pitchFamily="18" charset="0"/>
              </a:rPr>
              <a:t>, em 10/09/1919 e de </a:t>
            </a:r>
            <a:r>
              <a:rPr lang="pt-BR" sz="1600" dirty="0" err="1" smtClean="0">
                <a:latin typeface="Times New Roman" pitchFamily="18" charset="0"/>
                <a:cs typeface="Times New Roman" pitchFamily="18" charset="0"/>
              </a:rPr>
              <a:t>Neuilly</a:t>
            </a:r>
            <a:r>
              <a:rPr lang="pt-BR" sz="1600" dirty="0" smtClean="0">
                <a:latin typeface="Times New Roman" pitchFamily="18" charset="0"/>
                <a:cs typeface="Times New Roman" pitchFamily="18" charset="0"/>
              </a:rPr>
              <a:t>, em 27/11/1919 e Trianon, em 04/06/1920. Entrou em vigor em 10/01/1920.</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Retângulo 4"/>
          <p:cNvSpPr/>
          <p:nvPr/>
        </p:nvSpPr>
        <p:spPr>
          <a:xfrm>
            <a:off x="107504" y="1196752"/>
            <a:ext cx="9036496" cy="4893647"/>
          </a:xfrm>
          <a:prstGeom prst="rect">
            <a:avLst/>
          </a:prstGeom>
        </p:spPr>
        <p:txBody>
          <a:bodyPr wrap="square">
            <a:spAutoFit/>
          </a:bodyPr>
          <a:lstStyle/>
          <a:p>
            <a:pPr algn="just"/>
            <a:r>
              <a:rPr lang="pt-BR" sz="1200" b="1" u="sng" dirty="0" smtClean="0">
                <a:latin typeface="Times New Roman" pitchFamily="18" charset="0"/>
                <a:cs typeface="Times New Roman" pitchFamily="18" charset="0"/>
              </a:rPr>
              <a:t>CONTEÚDO PROGRAMÁTICO:</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Unidade 1 – A Emergência das Relações Internacionais</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A Emergência das Relações Internacionais</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Dois Mapas e um Processo Histórico</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Os Estados Modernos:novidades históricas da Idade Moderna(séculos XV-XVIII)</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Relações Interestatais, Relações Internacionais</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Unidade 2 – Guerra e Paz: as relações internacionais entre a cooperação e o conflito</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Guerra e Paz: as relações internacionais entre a cooperação e o conflito</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Guerra e Diplomacia: instrumentos do Estado</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A Guerra dos Estados</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As Diplomacias</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Unidade 3 – As Relações Internacionais Além do Estado: a dimensão supranacional</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As Relações Internacionais Além do Estado: a dimensão supranacional</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Uma História Política das Organizações Internacionais</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Uma História Política dos Processos de Integração Regional</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Unidade 4 – Do Internacional ao Global: novos temas das Relações Internacionais</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Do Internacional ao Global: novos temas das Relações Internacionais</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Termina a Guerra Fria: enfim a paz perpétua?</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Os Novos Temas Globais: conflito e cooperação</a:t>
            </a:r>
            <a:endParaRPr lang="pt-BR" sz="1200" dirty="0" smtClean="0">
              <a:latin typeface="Times New Roman" pitchFamily="18" charset="0"/>
              <a:cs typeface="Times New Roman" pitchFamily="18" charset="0"/>
            </a:endParaRPr>
          </a:p>
          <a:p>
            <a:r>
              <a:rPr lang="pt-BR" sz="1200" b="1" dirty="0" smtClean="0">
                <a:latin typeface="Times New Roman" pitchFamily="18" charset="0"/>
                <a:cs typeface="Times New Roman" pitchFamily="18" charset="0"/>
              </a:rPr>
              <a:t>	ONGs, “Governança Global” e a Nova Política Planetária</a:t>
            </a:r>
          </a:p>
          <a:p>
            <a:endParaRPr lang="pt-BR" sz="1200" b="1" dirty="0" smtClean="0">
              <a:latin typeface="Times New Roman" pitchFamily="18" charset="0"/>
              <a:cs typeface="Times New Roman" pitchFamily="18" charset="0"/>
            </a:endParaRPr>
          </a:p>
          <a:p>
            <a:r>
              <a:rPr lang="pt-BR" sz="1200" dirty="0" smtClean="0">
                <a:latin typeface="Times New Roman" pitchFamily="18" charset="0"/>
                <a:cs typeface="Times New Roman" pitchFamily="18" charset="0"/>
              </a:rPr>
              <a:t>Material impresso</a:t>
            </a:r>
            <a:r>
              <a:rPr lang="pt-BR" sz="1200" b="1" dirty="0" smtClean="0">
                <a:latin typeface="Times New Roman" pitchFamily="18" charset="0"/>
                <a:cs typeface="Times New Roman" pitchFamily="18" charset="0"/>
              </a:rPr>
              <a:t>: </a:t>
            </a:r>
            <a:r>
              <a:rPr lang="pt-BR" sz="1200" dirty="0" smtClean="0">
                <a:latin typeface="Times New Roman" pitchFamily="18" charset="0"/>
                <a:cs typeface="Times New Roman" pitchFamily="18" charset="0"/>
              </a:rPr>
              <a:t>RODRIGUES,Thiago Moreira de Souza. </a:t>
            </a:r>
            <a:r>
              <a:rPr lang="pt-BR" sz="1200" i="1" dirty="0" smtClean="0">
                <a:latin typeface="Times New Roman" pitchFamily="18" charset="0"/>
                <a:cs typeface="Times New Roman" pitchFamily="18" charset="0"/>
              </a:rPr>
              <a:t>Relações Internacionais</a:t>
            </a:r>
            <a:r>
              <a:rPr lang="pt-BR" sz="1200" dirty="0" smtClean="0">
                <a:latin typeface="Times New Roman" pitchFamily="18" charset="0"/>
                <a:cs typeface="Times New Roman" pitchFamily="18" charset="0"/>
              </a:rPr>
              <a:t>. 2. ed. reimp. – Florianópolis : Departamento de Ciências da Administração / UFSC; [Brasília] : CAPES : UAB, 2012.</a:t>
            </a:r>
            <a:endParaRPr lang="pt-B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78313"/>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p>
          <a:p>
            <a:r>
              <a:rPr lang="pt-BR" b="1" dirty="0" smtClean="0">
                <a:latin typeface="Times New Roman" pitchFamily="18" charset="0"/>
                <a:cs typeface="Times New Roman" pitchFamily="18" charset="0"/>
              </a:rPr>
              <a:t>		Uma História Política das Organizações Internacionais;</a:t>
            </a:r>
          </a:p>
          <a:p>
            <a:r>
              <a:rPr lang="pt-BR" sz="900" b="1" dirty="0" smtClean="0"/>
              <a:t>	</a:t>
            </a:r>
            <a:r>
              <a:rPr lang="pt-BR" sz="1600" b="1" dirty="0" smtClean="0">
                <a:latin typeface="Times New Roman" pitchFamily="18" charset="0"/>
                <a:cs typeface="Times New Roman" pitchFamily="18" charset="0"/>
              </a:rPr>
              <a:t>As duas grandes correntes do pensamento das Relações Internacionais são a utopia e o realismo</a:t>
            </a:r>
            <a:endParaRPr lang="pt-BR" sz="1600" dirty="0" smtClean="0">
              <a:latin typeface="Times New Roman" pitchFamily="18" charset="0"/>
              <a:cs typeface="Times New Roman" pitchFamily="18" charset="0"/>
            </a:endParaRPr>
          </a:p>
          <a:p>
            <a:pPr algn="just"/>
            <a:r>
              <a:rPr lang="pt-BR" sz="1600" dirty="0" smtClean="0">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Edward Carr Para Carr acreditava ser um equívoco pensar que os Estados deixariam de lado seus </a:t>
            </a:r>
            <a:r>
              <a:rPr lang="pt-BR" sz="1600" b="1" dirty="0" smtClean="0">
                <a:latin typeface="Times New Roman" pitchFamily="18" charset="0"/>
                <a:cs typeface="Times New Roman" pitchFamily="18" charset="0"/>
              </a:rPr>
              <a:t>interesses nacionais </a:t>
            </a:r>
            <a:r>
              <a:rPr lang="pt-BR" sz="1600" dirty="0" smtClean="0">
                <a:latin typeface="Times New Roman" pitchFamily="18" charset="0"/>
                <a:cs typeface="Times New Roman" pitchFamily="18" charset="0"/>
              </a:rPr>
              <a:t>(</a:t>
            </a:r>
            <a:r>
              <a:rPr lang="pt-BR" sz="1600" b="1" dirty="0" smtClean="0">
                <a:latin typeface="Times New Roman" pitchFamily="18" charset="0"/>
                <a:cs typeface="Times New Roman" pitchFamily="18" charset="0"/>
              </a:rPr>
              <a:t>sobreviver </a:t>
            </a:r>
            <a:r>
              <a:rPr lang="pt-BR" sz="1600" dirty="0" smtClean="0">
                <a:latin typeface="Times New Roman" pitchFamily="18" charset="0"/>
                <a:cs typeface="Times New Roman" pitchFamily="18" charset="0"/>
              </a:rPr>
              <a:t>e </a:t>
            </a:r>
            <a:r>
              <a:rPr lang="pt-BR" sz="1600" b="1" dirty="0" smtClean="0">
                <a:latin typeface="Times New Roman" pitchFamily="18" charset="0"/>
                <a:cs typeface="Times New Roman" pitchFamily="18" charset="0"/>
              </a:rPr>
              <a:t>expandir</a:t>
            </a:r>
            <a:r>
              <a:rPr lang="pt-BR" sz="1600" dirty="0" smtClean="0">
                <a:latin typeface="Times New Roman" pitchFamily="18" charset="0"/>
                <a:cs typeface="Times New Roman" pitchFamily="18" charset="0"/>
              </a:rPr>
              <a:t>). Apostar nessa mudança seria desconsiderar o que ele entendia ser a </a:t>
            </a:r>
            <a:r>
              <a:rPr lang="pt-BR" sz="1600" b="1" dirty="0" smtClean="0">
                <a:latin typeface="Times New Roman" pitchFamily="18" charset="0"/>
                <a:cs typeface="Times New Roman" pitchFamily="18" charset="0"/>
              </a:rPr>
              <a:t>realidade </a:t>
            </a:r>
            <a:r>
              <a:rPr lang="pt-BR" sz="1600" dirty="0" smtClean="0">
                <a:latin typeface="Times New Roman" pitchFamily="18" charset="0"/>
                <a:cs typeface="Times New Roman" pitchFamily="18" charset="0"/>
              </a:rPr>
              <a:t>da </a:t>
            </a:r>
            <a:r>
              <a:rPr lang="pt-BR" sz="1600" b="1" dirty="0" smtClean="0">
                <a:latin typeface="Times New Roman" pitchFamily="18" charset="0"/>
                <a:cs typeface="Times New Roman" pitchFamily="18" charset="0"/>
              </a:rPr>
              <a:t>política</a:t>
            </a:r>
            <a:r>
              <a:rPr lang="pt-BR" sz="1600" dirty="0" smtClean="0">
                <a:latin typeface="Times New Roman" pitchFamily="18" charset="0"/>
                <a:cs typeface="Times New Roman" pitchFamily="18" charset="0"/>
              </a:rPr>
              <a:t>: um conjunto de relações de poder visando estabelecer situações de mando e obediência. Para o historiador, a jovem ciência social das Relações Internacionais, de inspiração liberal, desconsiderou essa </a:t>
            </a:r>
            <a:r>
              <a:rPr lang="pt-BR" sz="1600" b="1" dirty="0" smtClean="0">
                <a:latin typeface="Times New Roman" pitchFamily="18" charset="0"/>
                <a:cs typeface="Times New Roman" pitchFamily="18" charset="0"/>
              </a:rPr>
              <a:t>realidade </a:t>
            </a:r>
            <a:r>
              <a:rPr lang="pt-BR" sz="1600" dirty="0" smtClean="0">
                <a:latin typeface="Times New Roman" pitchFamily="18" charset="0"/>
                <a:cs typeface="Times New Roman" pitchFamily="18" charset="0"/>
              </a:rPr>
              <a:t>dos jogos de força na política internacional.</a:t>
            </a:r>
          </a:p>
          <a:p>
            <a:pPr algn="just"/>
            <a:r>
              <a:rPr lang="pt-BR" sz="1600" dirty="0" smtClean="0">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Wilson e demais liberais, segundo Carr, defenderam o que </a:t>
            </a:r>
            <a:r>
              <a:rPr lang="pt-BR" sz="1600" b="1" dirty="0" smtClean="0">
                <a:latin typeface="Times New Roman" pitchFamily="18" charset="0"/>
                <a:cs typeface="Times New Roman" pitchFamily="18" charset="0"/>
              </a:rPr>
              <a:t>deveriam ser </a:t>
            </a:r>
            <a:r>
              <a:rPr lang="pt-BR" sz="1600" dirty="0" smtClean="0">
                <a:latin typeface="Times New Roman" pitchFamily="18" charset="0"/>
                <a:cs typeface="Times New Roman" pitchFamily="18" charset="0"/>
              </a:rPr>
              <a:t>as relações internacionais, esquecendo-se do que </a:t>
            </a:r>
            <a:r>
              <a:rPr lang="pt-BR" sz="1600" b="1" dirty="0" smtClean="0">
                <a:latin typeface="Times New Roman" pitchFamily="18" charset="0"/>
                <a:cs typeface="Times New Roman" pitchFamily="18" charset="0"/>
              </a:rPr>
              <a:t>eram de fato</a:t>
            </a:r>
            <a:r>
              <a:rPr lang="pt-BR" sz="1600" dirty="0" smtClean="0">
                <a:latin typeface="Times New Roman" pitchFamily="18" charset="0"/>
                <a:cs typeface="Times New Roman" pitchFamily="18" charset="0"/>
              </a:rPr>
              <a:t>. Por desejarem um mundo ideal, Carr classificou os liberais de </a:t>
            </a:r>
            <a:r>
              <a:rPr lang="pt-BR" sz="1600" b="1" dirty="0" smtClean="0">
                <a:latin typeface="Times New Roman" pitchFamily="18" charset="0"/>
                <a:cs typeface="Times New Roman" pitchFamily="18" charset="0"/>
              </a:rPr>
              <a:t>utopistas </a:t>
            </a:r>
            <a:r>
              <a:rPr lang="pt-BR" sz="1600" dirty="0" smtClean="0">
                <a:latin typeface="Times New Roman" pitchFamily="18" charset="0"/>
                <a:cs typeface="Times New Roman" pitchFamily="18" charset="0"/>
              </a:rPr>
              <a:t>e seu projeto de irrealizável.</a:t>
            </a:r>
          </a:p>
          <a:p>
            <a:pPr algn="just"/>
            <a:r>
              <a:rPr lang="pt-BR" sz="1600" dirty="0" smtClean="0">
                <a:latin typeface="Times New Roman" pitchFamily="18" charset="0"/>
                <a:cs typeface="Times New Roman" pitchFamily="18" charset="0"/>
              </a:rPr>
              <a:t>	</a:t>
            </a:r>
          </a:p>
          <a:p>
            <a:pPr algn="just"/>
            <a:r>
              <a:rPr lang="pt-BR" sz="1600" dirty="0" smtClean="0">
                <a:latin typeface="Times New Roman" pitchFamily="18" charset="0"/>
                <a:cs typeface="Times New Roman" pitchFamily="18" charset="0"/>
              </a:rPr>
              <a:t>	A ênfase no estudo da realidade da política internacional, fez com que Edward Carr seja considerado o “pai” do </a:t>
            </a:r>
            <a:r>
              <a:rPr lang="pt-BR" sz="1600" b="1" dirty="0" smtClean="0">
                <a:latin typeface="Times New Roman" pitchFamily="18" charset="0"/>
                <a:cs typeface="Times New Roman" pitchFamily="18" charset="0"/>
              </a:rPr>
              <a:t>realismo como</a:t>
            </a:r>
            <a:r>
              <a:rPr lang="pt-BR" sz="1600" dirty="0" smtClean="0">
                <a:latin typeface="Times New Roman" pitchFamily="18" charset="0"/>
                <a:cs typeface="Times New Roman" pitchFamily="18" charset="0"/>
              </a:rPr>
              <a:t> escola teórica das Relações Internacionais que se formou a partir da crítica ao liberalismo representado por Wilson e pela tradição kantiana. Seu escrito mais importante nesse campo, o livro </a:t>
            </a:r>
            <a:r>
              <a:rPr lang="pt-BR" sz="1600" i="1" dirty="0" smtClean="0">
                <a:latin typeface="Times New Roman" pitchFamily="18" charset="0"/>
                <a:cs typeface="Times New Roman" pitchFamily="18" charset="0"/>
              </a:rPr>
              <a:t>Vinte anos de crise (1919-1939)</a:t>
            </a:r>
            <a:r>
              <a:rPr lang="pt-BR" sz="1600" dirty="0" smtClean="0">
                <a:latin typeface="Times New Roman" pitchFamily="18" charset="0"/>
                <a:cs typeface="Times New Roman" pitchFamily="18" charset="0"/>
              </a:rPr>
              <a:t>, publicado em 1939, é tido como o primeiro texto do realismo em Relações Internacionais.</a:t>
            </a:r>
            <a:r>
              <a:rPr lang="pt-BR" sz="1600" b="1" dirty="0" smtClean="0">
                <a:latin typeface="Times New Roman" pitchFamily="18" charset="0"/>
                <a:cs typeface="Times New Roman" pitchFamily="18" charset="0"/>
              </a:rPr>
              <a:t> Edward Carr ensina:</a:t>
            </a:r>
            <a:r>
              <a:rPr lang="pt-BR" sz="1600" dirty="0" smtClean="0">
                <a:latin typeface="Times New Roman" pitchFamily="18" charset="0"/>
                <a:cs typeface="Times New Roman" pitchFamily="18" charset="0"/>
              </a:rPr>
              <a:t>	</a:t>
            </a:r>
            <a:endParaRPr lang="pt-BR" sz="16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84006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p>
          <a:p>
            <a:r>
              <a:rPr lang="pt-BR" b="1" dirty="0" smtClean="0">
                <a:latin typeface="Times New Roman" pitchFamily="18" charset="0"/>
                <a:cs typeface="Times New Roman" pitchFamily="18" charset="0"/>
              </a:rPr>
              <a:t>		Uma História Política das Organizações Internacionais;</a:t>
            </a:r>
          </a:p>
          <a:p>
            <a:pPr algn="just"/>
            <a:r>
              <a:rPr lang="pt-BR" dirty="0" smtClean="0">
                <a:latin typeface="Times New Roman" pitchFamily="18" charset="0"/>
                <a:cs typeface="Times New Roman" pitchFamily="18" charset="0"/>
              </a:rPr>
              <a:t>A antítese de utopia e realidade pode, em alguns aspectos, ser identificada com a antítese Livre Vontade e Determinismo. O utópico é necessariamente voluntarista: acredita na possibilidade de, mais ou menos radicalmente, rejeitar a realidade, e substituí-la por sua utopia por um ato de vontade. Já o realista analisa um curso de desenvolvimento predeterminado, que ele é impotente para modificar. Para o realista, a filosofia, nas famosas palavras de Hegel no prefácio de sua “Filosofia do Direito”, “sempre chega tarde demais” para mudar o mundo. Por intermédio da filosofia, a antiga ordem “não pode ser rejuvenescida, somente conhecida”. O utópico, fixando seus olhos no futuro, pensa em termos de criatividade espontânea; o realista, enraizado no passado, em termos de causalidade. Toda a ação humana sadia, e, portanto todo pensamento sadio, deve estabelecer um equilíbrio entre utopia e realidade, entre vontade e determinismo. O realista completo, aceitando incondicionalmente a sequência dos acontecimentos, se priva da possibilidade de modificar a realidade. O utópico completo, rejeitando a sequência causal, se priva da possibilidade de entender a realidade que está tentando transformar, ou os processos pelos quais ela pode ser transformada. O vício característico do utópico é a ingenuidade; o do realista, a esterilidade.</a:t>
            </a:r>
            <a:r>
              <a:rPr lang="pt-BR" b="1" dirty="0" smtClean="0">
                <a:latin typeface="Times New Roman" pitchFamily="18" charset="0"/>
                <a:cs typeface="Times New Roman" pitchFamily="18" charset="0"/>
              </a:rPr>
              <a:t> </a:t>
            </a:r>
            <a:endParaRPr lang="pt-BR" dirty="0" smtClean="0">
              <a:latin typeface="Times New Roman" pitchFamily="18" charset="0"/>
              <a:cs typeface="Times New Roman" pitchFamily="18" charset="0"/>
            </a:endParaRPr>
          </a:p>
          <a:p>
            <a:r>
              <a:rPr lang="pt-BR" sz="1050" dirty="0" smtClean="0"/>
              <a:t>	</a:t>
            </a:r>
            <a:r>
              <a:rPr lang="pt-BR" sz="1050" b="1" dirty="0" smtClean="0"/>
              <a:t> </a:t>
            </a:r>
            <a:endParaRPr lang="pt-BR" sz="1050" dirty="0" smtClean="0"/>
          </a:p>
          <a:p>
            <a:r>
              <a:rPr lang="pt-BR" sz="1050" dirty="0" smtClean="0"/>
              <a:t>CARR, Edward Hallett. </a:t>
            </a:r>
            <a:r>
              <a:rPr lang="pt-BR" sz="1050" i="1" dirty="0" smtClean="0"/>
              <a:t>20 ANOS DE CRISE: 1939-1945.</a:t>
            </a:r>
            <a:r>
              <a:rPr lang="pt-BR" sz="1050" dirty="0" smtClean="0"/>
              <a:t> Tradução de Luiz Alberto Figueiredo Machado. Brasília: UNB. 1981.Carr,p. 23.</a:t>
            </a:r>
          </a:p>
          <a:p>
            <a:endParaRPr lang="pt-BR" sz="1050"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pPr algn="just"/>
            <a:endParaRPr lang="pt-BR"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78313"/>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Em que pesem os esforços, a Liga das Nações fracassou, seja em virtude do não apoio pelo Congresso Norte-americano, seja pela inércia Inglesa e Francesa, seja em função da radicalização das posições políticas e da ascensão de regimes fascistas na Itália e na Alemanha. </a:t>
            </a:r>
          </a:p>
          <a:p>
            <a:pPr algn="just"/>
            <a:r>
              <a:rPr lang="pt-BR" dirty="0" smtClean="0">
                <a:latin typeface="Times New Roman" pitchFamily="18" charset="0"/>
                <a:cs typeface="Times New Roman" pitchFamily="18" charset="0"/>
              </a:rPr>
              <a:t>	</a:t>
            </a:r>
          </a:p>
          <a:p>
            <a:pPr algn="just"/>
            <a:r>
              <a:rPr lang="pt-BR" dirty="0" smtClean="0">
                <a:latin typeface="Times New Roman" pitchFamily="18" charset="0"/>
                <a:cs typeface="Times New Roman" pitchFamily="18" charset="0"/>
              </a:rPr>
              <a:t>	A Itália era governada, desde 1922, pelo Partido Fascista de Benito Mussolini (1833-1945) e,</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 a partir de uma vitória eleitoral em 1933, o Partido Nacional-Socialista, conhecido pela contração </a:t>
            </a:r>
            <a:r>
              <a:rPr lang="pt-BR" i="1" dirty="0" smtClean="0">
                <a:latin typeface="Times New Roman" pitchFamily="18" charset="0"/>
                <a:cs typeface="Times New Roman" pitchFamily="18" charset="0"/>
              </a:rPr>
              <a:t>Nazista, levou Adolf Hitler (1889-1945) ao governo. </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Fascismo e nazismo estiveram na Espanha, com Francisco Franco, durante a Guerra Civil (1936-39) e, o Japão, por sua vez, integrou o eixo Berlim-Roma invadindo a </a:t>
            </a:r>
            <a:r>
              <a:rPr lang="pt-BR" dirty="0" err="1" smtClean="0">
                <a:latin typeface="Times New Roman" pitchFamily="18" charset="0"/>
                <a:cs typeface="Times New Roman" pitchFamily="18" charset="0"/>
              </a:rPr>
              <a:t>Mandchúria</a:t>
            </a:r>
            <a:r>
              <a:rPr lang="pt-BR" dirty="0" smtClean="0">
                <a:latin typeface="Times New Roman" pitchFamily="18" charset="0"/>
                <a:cs typeface="Times New Roman" pitchFamily="18" charset="0"/>
              </a:rPr>
              <a:t>, em 1931;</a:t>
            </a:r>
          </a:p>
          <a:p>
            <a:endParaRPr lang="pt-BR" dirty="0" smtClean="0">
              <a:latin typeface="Times New Roman" pitchFamily="18" charset="0"/>
              <a:cs typeface="Times New Roman" pitchFamily="18" charset="0"/>
            </a:endParaRPr>
          </a:p>
          <a:p>
            <a:pPr algn="just"/>
            <a:endParaRPr lang="pt-BR"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2585323"/>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p:txBody>
      </p:sp>
      <p:pic>
        <p:nvPicPr>
          <p:cNvPr id="1027" name="Picture 3" descr="E:\fotos2012\33 (13) ViagemEuropa160108a090208\13 Nuremberg\Nuremberg 08 02 2008 005.jpg"/>
          <p:cNvPicPr preferRelativeResize="0">
            <a:picLocks noChangeArrowheads="1"/>
          </p:cNvPicPr>
          <p:nvPr/>
        </p:nvPicPr>
        <p:blipFill>
          <a:blip r:embed="rId3" cstate="print"/>
          <a:srcRect/>
          <a:stretch>
            <a:fillRect/>
          </a:stretch>
        </p:blipFill>
        <p:spPr bwMode="auto">
          <a:xfrm>
            <a:off x="323528" y="1916832"/>
            <a:ext cx="8532440" cy="4464496"/>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1200329"/>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p:txBody>
      </p:sp>
      <p:pic>
        <p:nvPicPr>
          <p:cNvPr id="2050" name="Picture 2" descr="E:\fotos2012\33 (13) ViagemEuropa160108a090208\13 Nuremberg\Nuremberg 08 02 2008 008.jpg"/>
          <p:cNvPicPr>
            <a:picLocks noChangeAspect="1" noChangeArrowheads="1"/>
          </p:cNvPicPr>
          <p:nvPr/>
        </p:nvPicPr>
        <p:blipFill>
          <a:blip r:embed="rId3" cstate="print"/>
          <a:srcRect/>
          <a:stretch>
            <a:fillRect/>
          </a:stretch>
        </p:blipFill>
        <p:spPr bwMode="auto">
          <a:xfrm>
            <a:off x="179512" y="1844824"/>
            <a:ext cx="8784976" cy="4464496"/>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92333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p:txBody>
      </p:sp>
      <p:pic>
        <p:nvPicPr>
          <p:cNvPr id="3074" name="Picture 2" descr="E:\fotos2012\33 (13) ViagemEuropa160108a090208\13 Nuremberg\Nuremberg 08 02 2008 011.jpg"/>
          <p:cNvPicPr>
            <a:picLocks noChangeAspect="1" noChangeArrowheads="1"/>
          </p:cNvPicPr>
          <p:nvPr/>
        </p:nvPicPr>
        <p:blipFill>
          <a:blip r:embed="rId3" cstate="print"/>
          <a:srcRect/>
          <a:stretch>
            <a:fillRect/>
          </a:stretch>
        </p:blipFill>
        <p:spPr bwMode="auto">
          <a:xfrm>
            <a:off x="0" y="1772816"/>
            <a:ext cx="9144000" cy="4608512"/>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92333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p:txBody>
      </p:sp>
      <p:pic>
        <p:nvPicPr>
          <p:cNvPr id="2" name="Picture 2" descr="E:\fotos2012\33 (13) ViagemEuropa160108a090208\13 Nuremberg\Nuremberg 08 02 2008 012.jpg"/>
          <p:cNvPicPr>
            <a:picLocks noChangeAspect="1" noChangeArrowheads="1"/>
          </p:cNvPicPr>
          <p:nvPr/>
        </p:nvPicPr>
        <p:blipFill>
          <a:blip r:embed="rId3" cstate="print"/>
          <a:srcRect/>
          <a:stretch>
            <a:fillRect/>
          </a:stretch>
        </p:blipFill>
        <p:spPr bwMode="auto">
          <a:xfrm>
            <a:off x="0" y="1844824"/>
            <a:ext cx="9144000" cy="4514112"/>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92333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dirty="0" smtClean="0"/>
          </a:p>
        </p:txBody>
      </p:sp>
      <p:pic>
        <p:nvPicPr>
          <p:cNvPr id="5122" name="Picture 2" descr="E:\fotos2012\33 (13) ViagemEuropa160108a090208\13 Nuremberg\Nuremberg 08 02 2008 015.jpg"/>
          <p:cNvPicPr>
            <a:picLocks noChangeAspect="1" noChangeArrowheads="1"/>
          </p:cNvPicPr>
          <p:nvPr/>
        </p:nvPicPr>
        <p:blipFill>
          <a:blip r:embed="rId3" cstate="print"/>
          <a:srcRect/>
          <a:stretch>
            <a:fillRect/>
          </a:stretch>
        </p:blipFill>
        <p:spPr bwMode="auto">
          <a:xfrm>
            <a:off x="0" y="1844824"/>
            <a:ext cx="9144000" cy="4464496"/>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92333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pPr algn="just"/>
            <a:endParaRPr lang="pt-BR" dirty="0" smtClean="0"/>
          </a:p>
        </p:txBody>
      </p:sp>
      <p:pic>
        <p:nvPicPr>
          <p:cNvPr id="6146" name="Picture 2" descr="E:\fotos2012\33 (13) ViagemEuropa160108a090208\13 Nuremberg\Nuremberg 08 02 2008 020.jpg"/>
          <p:cNvPicPr>
            <a:picLocks noChangeAspect="1" noChangeArrowheads="1"/>
          </p:cNvPicPr>
          <p:nvPr/>
        </p:nvPicPr>
        <p:blipFill>
          <a:blip r:embed="rId3" cstate="print"/>
          <a:srcRect/>
          <a:stretch>
            <a:fillRect/>
          </a:stretch>
        </p:blipFill>
        <p:spPr bwMode="auto">
          <a:xfrm>
            <a:off x="0" y="1916832"/>
            <a:ext cx="9144000" cy="4432952"/>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92333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dirty="0" smtClean="0"/>
          </a:p>
        </p:txBody>
      </p:sp>
      <p:pic>
        <p:nvPicPr>
          <p:cNvPr id="7170" name="Picture 2" descr="E:\fotos2012\33 (13) ViagemEuropa160108a090208\13 Nuremberg\Nuremberg 08 02 2008 024.jpg"/>
          <p:cNvPicPr>
            <a:picLocks noChangeAspect="1" noChangeArrowheads="1"/>
          </p:cNvPicPr>
          <p:nvPr/>
        </p:nvPicPr>
        <p:blipFill>
          <a:blip r:embed="rId3" cstate="print"/>
          <a:srcRect/>
          <a:stretch>
            <a:fillRect/>
          </a:stretch>
        </p:blipFill>
        <p:spPr bwMode="auto">
          <a:xfrm>
            <a:off x="0" y="1772816"/>
            <a:ext cx="9144000" cy="464975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Retângulo 4"/>
          <p:cNvSpPr/>
          <p:nvPr/>
        </p:nvSpPr>
        <p:spPr>
          <a:xfrm>
            <a:off x="755576" y="2276872"/>
            <a:ext cx="7704856" cy="3416320"/>
          </a:xfrm>
          <a:prstGeom prst="rect">
            <a:avLst/>
          </a:prstGeom>
        </p:spPr>
        <p:txBody>
          <a:bodyPr wrap="square">
            <a:spAutoFit/>
          </a:bodyPr>
          <a:lstStyle/>
          <a:p>
            <a:pPr algn="ctr"/>
            <a:r>
              <a:rPr lang="pt-BR" b="1" u="sng" dirty="0" smtClean="0">
                <a:solidFill>
                  <a:srgbClr val="FF0000"/>
                </a:solidFill>
                <a:latin typeface="Times New Roman" pitchFamily="18" charset="0"/>
                <a:cs typeface="Times New Roman" pitchFamily="18" charset="0"/>
              </a:rPr>
              <a:t>METODOLOGIA DO TRABALHO:</a:t>
            </a:r>
            <a:endParaRPr lang="pt-BR" dirty="0" smtClean="0">
              <a:solidFill>
                <a:srgbClr val="FF0000"/>
              </a:solidFill>
              <a:latin typeface="Times New Roman" pitchFamily="18" charset="0"/>
              <a:cs typeface="Times New Roman" pitchFamily="18" charset="0"/>
            </a:endParaRPr>
          </a:p>
          <a:p>
            <a:pPr algn="ctr"/>
            <a:r>
              <a:rPr lang="pt-BR" dirty="0" smtClean="0">
                <a:latin typeface="Times New Roman" pitchFamily="18" charset="0"/>
                <a:cs typeface="Times New Roman" pitchFamily="18" charset="0"/>
              </a:rPr>
              <a:t>	As aulas serão expositivas com auxílio de vídeo aulas. </a:t>
            </a:r>
          </a:p>
          <a:p>
            <a:pPr algn="ctr"/>
            <a:r>
              <a:rPr lang="pt-BR" dirty="0" smtClean="0">
                <a:latin typeface="Times New Roman" pitchFamily="18" charset="0"/>
                <a:cs typeface="Times New Roman" pitchFamily="18" charset="0"/>
              </a:rPr>
              <a:t>	Uso do material de apoio (Apostila). </a:t>
            </a:r>
          </a:p>
          <a:p>
            <a:pPr algn="ctr"/>
            <a:r>
              <a:rPr lang="pt-BR" dirty="0" smtClean="0">
                <a:latin typeface="Times New Roman" pitchFamily="18" charset="0"/>
                <a:cs typeface="Times New Roman" pitchFamily="18" charset="0"/>
              </a:rPr>
              <a:t>	Uso do Ambiente Virtual de Ensino-Aprendizagem (AVEA).</a:t>
            </a:r>
          </a:p>
          <a:p>
            <a:pPr algn="ctr"/>
            <a:r>
              <a:rPr lang="pt-BR" dirty="0" smtClean="0">
                <a:latin typeface="Times New Roman" pitchFamily="18" charset="0"/>
                <a:cs typeface="Times New Roman" pitchFamily="18" charset="0"/>
              </a:rPr>
              <a:t>	Discussão e debate de temas relacionados por meio de Fórum de discussão e de </a:t>
            </a:r>
            <a:r>
              <a:rPr lang="pt-BR" i="1" dirty="0" smtClean="0">
                <a:latin typeface="Times New Roman" pitchFamily="18" charset="0"/>
                <a:cs typeface="Times New Roman" pitchFamily="18" charset="0"/>
              </a:rPr>
              <a:t>chats</a:t>
            </a:r>
            <a:r>
              <a:rPr lang="pt-BR" dirty="0" smtClean="0">
                <a:latin typeface="Times New Roman" pitchFamily="18" charset="0"/>
                <a:cs typeface="Times New Roman" pitchFamily="18" charset="0"/>
              </a:rPr>
              <a:t>.</a:t>
            </a:r>
          </a:p>
          <a:p>
            <a:pPr algn="ctr"/>
            <a:r>
              <a:rPr lang="pt-BR" dirty="0" smtClean="0">
                <a:latin typeface="Times New Roman" pitchFamily="18" charset="0"/>
                <a:cs typeface="Times New Roman" pitchFamily="18" charset="0"/>
              </a:rPr>
              <a:t>	Demais atividades complementares e de aprendizagem que visam à discussão e reflexão sobre determinado tema da disciplina.</a:t>
            </a:r>
          </a:p>
          <a:p>
            <a:pPr algn="ctr"/>
            <a:endParaRPr lang="pt-BR" dirty="0" smtClean="0">
              <a:latin typeface="Times New Roman" pitchFamily="18" charset="0"/>
              <a:cs typeface="Times New Roman" pitchFamily="18" charset="0"/>
            </a:endParaRPr>
          </a:p>
          <a:p>
            <a:pPr algn="ctr"/>
            <a:r>
              <a:rPr lang="pt-BR" b="1" u="sng" dirty="0" smtClean="0">
                <a:solidFill>
                  <a:srgbClr val="FF0000"/>
                </a:solidFill>
                <a:latin typeface="Times New Roman" pitchFamily="18" charset="0"/>
                <a:cs typeface="Times New Roman" pitchFamily="18" charset="0"/>
              </a:rPr>
              <a:t>TÉCNICA DE PESQUISA HISTÓRICO-POLÍTICA:</a:t>
            </a:r>
          </a:p>
          <a:p>
            <a:pPr algn="ctr"/>
            <a:r>
              <a:rPr lang="pt-BR" dirty="0" smtClean="0">
                <a:latin typeface="Times New Roman" pitchFamily="18" charset="0"/>
                <a:cs typeface="Times New Roman" pitchFamily="18" charset="0"/>
              </a:rPr>
              <a:t>Apreciação histórica da realidade internacional, sempre em mutação.</a:t>
            </a:r>
          </a:p>
          <a:p>
            <a:pPr algn="ctr"/>
            <a:r>
              <a:rPr lang="pt-BR" dirty="0" smtClean="0">
                <a:latin typeface="Times New Roman" pitchFamily="18" charset="0"/>
                <a:cs typeface="Times New Roman" pitchFamily="18" charset="0"/>
              </a:rPr>
              <a:t>(Michel Foucalt, 2002)</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92333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dirty="0" smtClean="0"/>
          </a:p>
        </p:txBody>
      </p:sp>
      <p:pic>
        <p:nvPicPr>
          <p:cNvPr id="8194" name="Picture 2" descr="E:\fotos2012\33 (13) ViagemEuropa160108a090208\13 Nuremberg\Nuremberg 08 02 2008 035.jpg"/>
          <p:cNvPicPr>
            <a:picLocks noChangeAspect="1" noChangeArrowheads="1"/>
          </p:cNvPicPr>
          <p:nvPr/>
        </p:nvPicPr>
        <p:blipFill>
          <a:blip r:embed="rId3" cstate="print"/>
          <a:srcRect/>
          <a:stretch>
            <a:fillRect/>
          </a:stretch>
        </p:blipFill>
        <p:spPr bwMode="auto">
          <a:xfrm>
            <a:off x="0" y="1772816"/>
            <a:ext cx="9144000" cy="4618872"/>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92333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dirty="0" smtClean="0"/>
          </a:p>
        </p:txBody>
      </p:sp>
      <p:pic>
        <p:nvPicPr>
          <p:cNvPr id="9218" name="Picture 2" descr="E:\fotos2012\33 (13) ViagemEuropa160108a090208\13 Nuremberg\Nuremberg 08 02 2008 042.jpg"/>
          <p:cNvPicPr>
            <a:picLocks noChangeAspect="1" noChangeArrowheads="1"/>
          </p:cNvPicPr>
          <p:nvPr/>
        </p:nvPicPr>
        <p:blipFill>
          <a:blip r:embed="rId3" cstate="print"/>
          <a:srcRect/>
          <a:stretch>
            <a:fillRect/>
          </a:stretch>
        </p:blipFill>
        <p:spPr bwMode="auto">
          <a:xfrm>
            <a:off x="1187624" y="1772816"/>
            <a:ext cx="6552728" cy="4602256"/>
          </a:xfrm>
          <a:prstGeom prst="rect">
            <a:avLst/>
          </a:prstGeom>
          <a:noFill/>
        </p:spPr>
      </p:pic>
      <p:sp>
        <p:nvSpPr>
          <p:cNvPr id="7" name="Retângulo 6"/>
          <p:cNvSpPr/>
          <p:nvPr/>
        </p:nvSpPr>
        <p:spPr>
          <a:xfrm>
            <a:off x="2286000" y="3105835"/>
            <a:ext cx="4572000" cy="646331"/>
          </a:xfrm>
          <a:prstGeom prst="rect">
            <a:avLst/>
          </a:prstGeom>
        </p:spPr>
        <p:txBody>
          <a:bodyPr>
            <a:spAutoFit/>
          </a:bodyPr>
          <a:lstStyle/>
          <a:p>
            <a:pPr fontAlgn="auto">
              <a:spcAft>
                <a:spcPts val="0"/>
              </a:spcAft>
              <a:buFont typeface="Arial" pitchFamily="34" charset="0"/>
              <a:buNone/>
              <a:defRPr/>
            </a:pPr>
            <a:r>
              <a:rPr lang="pt-BR" dirty="0" smtClean="0">
                <a:latin typeface="Times New Roman" pitchFamily="18" charset="0"/>
                <a:cs typeface="Times New Roman" pitchFamily="18" charset="0"/>
              </a:rPr>
              <a:t>- ONU: Surge em São Francisco. EUA em 26/06/45.o.</a:t>
            </a:r>
            <a:endParaRPr lang="pt-BR"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355312"/>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pPr algn="just"/>
            <a:r>
              <a:rPr lang="pt-BR" b="1" dirty="0" smtClean="0">
                <a:latin typeface="Times New Roman" pitchFamily="18" charset="0"/>
                <a:cs typeface="Times New Roman" pitchFamily="18" charset="0"/>
              </a:rPr>
              <a:t>	Com o fracasso da Liga das Nações e o advento da IIGG, não pereceram os ideais de uma Organização Internacional. Surgiu, então , a Organização das Nações Unidas – ONU, em São Francisco,  EUA, em 26/06/45</a:t>
            </a:r>
            <a:r>
              <a:rPr lang="pt-BR" dirty="0" smtClean="0">
                <a:latin typeface="Times New Roman" pitchFamily="18" charset="0"/>
                <a:cs typeface="Times New Roman" pitchFamily="18" charset="0"/>
              </a:rPr>
              <a:t>.</a:t>
            </a:r>
          </a:p>
          <a:p>
            <a:pPr algn="just"/>
            <a:r>
              <a:rPr lang="pt-BR" b="1" dirty="0" smtClean="0">
                <a:latin typeface="Times New Roman" pitchFamily="18" charset="0"/>
                <a:cs typeface="Times New Roman" pitchFamily="18" charset="0"/>
              </a:rPr>
              <a:t>	O trabalho de pacificação da ONU não deixou de enfatizar a necessidade de criação a aplicação de tratados no âmbito internacional.</a:t>
            </a:r>
          </a:p>
          <a:p>
            <a:pPr fontAlgn="auto">
              <a:spcAft>
                <a:spcPts val="0"/>
              </a:spcAft>
              <a:buFont typeface="Arial" pitchFamily="34" charset="0"/>
              <a:buNone/>
              <a:defRPr/>
            </a:pPr>
            <a:r>
              <a:rPr lang="pt-BR" dirty="0" smtClean="0"/>
              <a:t>	Na ONU convocaram-se conferências como as de:</a:t>
            </a:r>
          </a:p>
          <a:p>
            <a:pPr fontAlgn="auto">
              <a:spcAft>
                <a:spcPts val="0"/>
              </a:spcAft>
              <a:buFont typeface="Arial" pitchFamily="34" charset="0"/>
              <a:buNone/>
              <a:defRPr/>
            </a:pPr>
            <a:r>
              <a:rPr lang="pt-BR" dirty="0" smtClean="0"/>
              <a:t>		- Genebra, 1958: para tratar do Mar Territorial, Zona Contígua, Alto-mar, pesca e conservação dos recursos biológicos do alto-mar e plataforma submarina;</a:t>
            </a:r>
          </a:p>
          <a:p>
            <a:pPr fontAlgn="auto">
              <a:spcAft>
                <a:spcPts val="0"/>
              </a:spcAft>
              <a:buFont typeface="Arial" pitchFamily="34" charset="0"/>
              <a:buNone/>
              <a:defRPr/>
            </a:pPr>
            <a:r>
              <a:rPr lang="pt-BR" dirty="0" smtClean="0"/>
              <a:t>		- Viena, 1961: Imunidade dos agentes diplomáticos;</a:t>
            </a:r>
          </a:p>
          <a:p>
            <a:pPr fontAlgn="auto">
              <a:spcAft>
                <a:spcPts val="0"/>
              </a:spcAft>
              <a:buFont typeface="Arial" pitchFamily="34" charset="0"/>
              <a:buNone/>
              <a:defRPr/>
            </a:pPr>
            <a:r>
              <a:rPr lang="pt-BR" dirty="0" smtClean="0"/>
              <a:t>	                            1963: Imunidade Consulares;</a:t>
            </a:r>
          </a:p>
          <a:p>
            <a:pPr fontAlgn="auto">
              <a:spcAft>
                <a:spcPts val="0"/>
              </a:spcAft>
              <a:buFont typeface="Arial" pitchFamily="34" charset="0"/>
              <a:buNone/>
              <a:defRPr/>
            </a:pPr>
            <a:r>
              <a:rPr lang="pt-BR" dirty="0" smtClean="0"/>
              <a:t>		(...) dentre outras.</a:t>
            </a:r>
          </a:p>
          <a:p>
            <a:pPr fontAlgn="auto">
              <a:spcAft>
                <a:spcPts val="0"/>
              </a:spcAft>
              <a:buFont typeface="Arial" pitchFamily="34" charset="0"/>
              <a:buNone/>
              <a:defRPr/>
            </a:pPr>
            <a:r>
              <a:rPr lang="pt-BR" dirty="0" smtClean="0"/>
              <a:t>	Composição: Secretariado (administração e representação), Assembleia (Estados-Membros), Conselho de Segurança (potencias políticas, econômicas e militares), Conselho Econômico-Social e Corte Internacional de Justiça em Haia. </a:t>
            </a:r>
          </a:p>
          <a:p>
            <a:pPr fontAlgn="auto">
              <a:spcAft>
                <a:spcPts val="0"/>
              </a:spcAft>
              <a:buFont typeface="Arial" pitchFamily="34" charset="0"/>
              <a:buNone/>
              <a:defRPr/>
            </a:pPr>
            <a:r>
              <a:rPr lang="pt-BR" dirty="0" smtClean="0"/>
              <a:t>	Sistema ONU – FAO, FMI, UNESCO, OMS, OIEA, OIT, OMI</a:t>
            </a:r>
          </a:p>
          <a:p>
            <a:pPr fontAlgn="auto">
              <a:spcAft>
                <a:spcPts val="0"/>
              </a:spcAft>
              <a:buFont typeface="Arial" pitchFamily="34" charset="0"/>
              <a:buNone/>
              <a:defRPr/>
            </a:pPr>
            <a:endParaRPr lang="pt-BR" dirty="0" smtClean="0"/>
          </a:p>
          <a:p>
            <a:pPr fontAlgn="auto">
              <a:spcAft>
                <a:spcPts val="0"/>
              </a:spcAft>
              <a:buFont typeface="Arial" pitchFamily="34" charset="0"/>
              <a:buNone/>
              <a:defRPr/>
            </a:pPr>
            <a:r>
              <a:rPr lang="pt-BR" dirty="0" smtClean="0"/>
              <a:t>	                                    </a:t>
            </a:r>
            <a:r>
              <a:rPr lang="pt-BR" b="1" dirty="0" smtClean="0">
                <a:latin typeface="Times New Roman" pitchFamily="18" charset="0"/>
                <a:cs typeface="Times New Roman" pitchFamily="18" charset="0"/>
              </a:rPr>
              <a:t>   </a:t>
            </a:r>
            <a:endParaRPr lang="pt-BR"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3970318"/>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pPr algn="just"/>
            <a:r>
              <a:rPr lang="pt-BR" dirty="0" smtClean="0"/>
              <a:t>	Durante o transcurso da Segunda Guerra Mundial, os líderes das Potências Aliadas, o estadunidense Franklin D. Roosevelt (1882-1945), o britânico Winston Churchill (1874-1965) e o russo Josef Stalin se encontraram para discutir a futura organização do poder nas relações internacionais quando a guerra terminasse.</a:t>
            </a:r>
          </a:p>
          <a:p>
            <a:pPr algn="just"/>
            <a:endParaRPr lang="pt-BR" dirty="0" smtClean="0"/>
          </a:p>
          <a:p>
            <a:pPr algn="just"/>
            <a:r>
              <a:rPr lang="pt-BR" dirty="0" smtClean="0"/>
              <a:t>	 Os principais encontros foram as chamadas </a:t>
            </a:r>
            <a:r>
              <a:rPr lang="pt-BR" dirty="0" smtClean="0">
                <a:solidFill>
                  <a:srgbClr val="FF0000"/>
                </a:solidFill>
              </a:rPr>
              <a:t>conferências de Teerã, em 1943; de </a:t>
            </a:r>
            <a:r>
              <a:rPr lang="pt-BR" dirty="0" err="1" smtClean="0">
                <a:solidFill>
                  <a:srgbClr val="FF0000"/>
                </a:solidFill>
              </a:rPr>
              <a:t>Yalta</a:t>
            </a:r>
            <a:r>
              <a:rPr lang="pt-BR" dirty="0" smtClean="0">
                <a:solidFill>
                  <a:srgbClr val="FF0000"/>
                </a:solidFill>
              </a:rPr>
              <a:t>, em fevereiro de 1945; e de </a:t>
            </a:r>
            <a:r>
              <a:rPr lang="pt-BR" dirty="0" err="1" smtClean="0">
                <a:solidFill>
                  <a:srgbClr val="FF0000"/>
                </a:solidFill>
              </a:rPr>
              <a:t>Potsdam</a:t>
            </a:r>
            <a:r>
              <a:rPr lang="pt-BR" dirty="0" smtClean="0">
                <a:solidFill>
                  <a:srgbClr val="FF0000"/>
                </a:solidFill>
              </a:rPr>
              <a:t>, em julho/agosto de 1945, </a:t>
            </a:r>
            <a:r>
              <a:rPr lang="pt-BR" dirty="0" smtClean="0"/>
              <a:t>esta já depois da derrota alemã e com os Estados Unidos representados por Harry </a:t>
            </a:r>
            <a:r>
              <a:rPr lang="pt-BR" dirty="0" err="1" smtClean="0"/>
              <a:t>Truman</a:t>
            </a:r>
            <a:r>
              <a:rPr lang="pt-BR" dirty="0" smtClean="0"/>
              <a:t> (que assumiu a presidência após a morte de Roosevelt em abril daquele ano). </a:t>
            </a:r>
          </a:p>
          <a:p>
            <a:endParaRPr lang="pt-BR"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646331"/>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endParaRPr lang="pt-BR" dirty="0" smtClean="0"/>
          </a:p>
        </p:txBody>
      </p:sp>
      <p:pic>
        <p:nvPicPr>
          <p:cNvPr id="10242" name="Picture 2" descr="E:\fotos2012\33 (13) ViagemEuropa160108a090208\14 Berlim\Berlim 01 a 03 02 2008 004.jpg"/>
          <p:cNvPicPr>
            <a:picLocks noChangeAspect="1" noChangeArrowheads="1"/>
          </p:cNvPicPr>
          <p:nvPr/>
        </p:nvPicPr>
        <p:blipFill>
          <a:blip r:embed="rId3" cstate="print"/>
          <a:srcRect/>
          <a:stretch>
            <a:fillRect/>
          </a:stretch>
        </p:blipFill>
        <p:spPr bwMode="auto">
          <a:xfrm>
            <a:off x="0" y="1844824"/>
            <a:ext cx="9144000" cy="5719592"/>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1200329"/>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dirty="0" smtClean="0"/>
          </a:p>
        </p:txBody>
      </p:sp>
      <p:pic>
        <p:nvPicPr>
          <p:cNvPr id="11266" name="Picture 2" descr="E:\fotos2012\33 (13) ViagemEuropa160108a090208\14 Berlim\Berlim 01 a 03 02 2008 019.jpg"/>
          <p:cNvPicPr>
            <a:picLocks noChangeAspect="1" noChangeArrowheads="1"/>
          </p:cNvPicPr>
          <p:nvPr/>
        </p:nvPicPr>
        <p:blipFill>
          <a:blip r:embed="rId3" cstate="print"/>
          <a:srcRect/>
          <a:stretch>
            <a:fillRect/>
          </a:stretch>
        </p:blipFill>
        <p:spPr bwMode="auto">
          <a:xfrm>
            <a:off x="0" y="1772816"/>
            <a:ext cx="9144000" cy="4646272"/>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1200329"/>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dirty="0" smtClean="0"/>
          </a:p>
        </p:txBody>
      </p:sp>
      <p:pic>
        <p:nvPicPr>
          <p:cNvPr id="12290" name="Picture 2" descr="E:\fotos2012\33 (13) ViagemEuropa160108a090208\14 Berlim\Berlim 01 a 03 02 2008 054.jpg"/>
          <p:cNvPicPr>
            <a:picLocks noChangeAspect="1" noChangeArrowheads="1"/>
          </p:cNvPicPr>
          <p:nvPr/>
        </p:nvPicPr>
        <p:blipFill>
          <a:blip r:embed="rId3" cstate="print"/>
          <a:srcRect/>
          <a:stretch>
            <a:fillRect/>
          </a:stretch>
        </p:blipFill>
        <p:spPr bwMode="auto">
          <a:xfrm>
            <a:off x="0" y="1772816"/>
            <a:ext cx="9144000" cy="4639824"/>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1200329"/>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dirty="0" smtClean="0"/>
          </a:p>
        </p:txBody>
      </p:sp>
      <p:pic>
        <p:nvPicPr>
          <p:cNvPr id="13314" name="Picture 2" descr="E:\fotos2012\33 (13) ViagemEuropa160108a090208\14 Berlim\Berlim 01 a 03 02 2008 065.jpg"/>
          <p:cNvPicPr>
            <a:picLocks noChangeAspect="1" noChangeArrowheads="1"/>
          </p:cNvPicPr>
          <p:nvPr/>
        </p:nvPicPr>
        <p:blipFill>
          <a:blip r:embed="rId3" cstate="print"/>
          <a:srcRect/>
          <a:stretch>
            <a:fillRect/>
          </a:stretch>
        </p:blipFill>
        <p:spPr bwMode="auto">
          <a:xfrm>
            <a:off x="0" y="1844824"/>
            <a:ext cx="9144000" cy="4567816"/>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90931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pPr algn="just"/>
            <a:r>
              <a:rPr lang="pt-BR" dirty="0" smtClean="0"/>
              <a:t>	</a:t>
            </a:r>
          </a:p>
          <a:p>
            <a:pPr algn="just"/>
            <a:r>
              <a:rPr lang="pt-BR" dirty="0" smtClean="0"/>
              <a:t>Ainda na época da Liga das Nações, a guerra foi </a:t>
            </a:r>
            <a:r>
              <a:rPr lang="pt-BR" b="1" dirty="0" smtClean="0"/>
              <a:t>criminalizada, ou seja, o Estado que entrasse em guerra em nome de seu interesse nacional seria considerado criminoso e poderia ser julgado, condenado e punido pelos Estados-membros da Liga. O que foi registrado no </a:t>
            </a:r>
            <a:r>
              <a:rPr lang="pt-BR" b="1" u="sng" dirty="0" smtClean="0"/>
              <a:t>Pacto </a:t>
            </a:r>
            <a:r>
              <a:rPr lang="pt-BR" b="1" u="sng" dirty="0" err="1" smtClean="0"/>
              <a:t>Briand-Kellogg</a:t>
            </a:r>
            <a:r>
              <a:rPr lang="pt-BR" b="1" u="sng" dirty="0" smtClean="0"/>
              <a:t> de 1928 e redimensionado na Carta da ONU, na qual se previu represálias aos “atos de agressão” e de “ruptura da</a:t>
            </a:r>
            <a:r>
              <a:rPr lang="pt-BR" dirty="0" smtClean="0"/>
              <a:t> paz”, como pode ser observado em seu Capítulo VII intitulado: Ações em caso de ameaça à paz, ruptura da paz e ato de agressão. </a:t>
            </a:r>
          </a:p>
          <a:p>
            <a:pPr algn="just"/>
            <a:r>
              <a:rPr lang="pt-BR" dirty="0" smtClean="0"/>
              <a:t>	É importante notar que não foi todo e qualquer tipo de guerra que se tornou ilegal. Apenas a </a:t>
            </a:r>
            <a:r>
              <a:rPr lang="pt-BR" b="1" dirty="0" smtClean="0"/>
              <a:t>guerra de agressão foi proibida, ou seja, a guerra como instrumento da política como dizia </a:t>
            </a:r>
            <a:r>
              <a:rPr lang="pt-BR" b="1" dirty="0" err="1" smtClean="0"/>
              <a:t>Clausewitz</a:t>
            </a:r>
            <a:r>
              <a:rPr lang="pt-BR" b="1" dirty="0" smtClean="0"/>
              <a:t>. Permaneciam legais duas outras formas de guerra: a guerra de legítima defesa e a guerra de segurança coletiva </a:t>
            </a:r>
          </a:p>
          <a:p>
            <a:pPr algn="just"/>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Obs. : O Tribunal Penal Internacional, estabelecido em 2002, na Haia, julga indivíduos por genocídio, crimes contra a humanidade, crimes de guerra e crimes de agressão.</a:t>
            </a:r>
          </a:p>
          <a:p>
            <a:pPr algn="just"/>
            <a:r>
              <a:rPr lang="pt-BR" b="1" dirty="0" smtClean="0">
                <a:latin typeface="Times New Roman" pitchFamily="18" charset="0"/>
                <a:cs typeface="Times New Roman" pitchFamily="18" charset="0"/>
              </a:rPr>
              <a:t>	 </a:t>
            </a:r>
          </a:p>
          <a:p>
            <a:endParaRPr lang="pt-BR" b="1" dirty="0" smtClean="0">
              <a:latin typeface="Times New Roman" pitchFamily="18" charset="0"/>
              <a:cs typeface="Times New Roman" pitchFamily="18" charset="0"/>
            </a:endParaRPr>
          </a:p>
          <a:p>
            <a:endParaRPr lang="pt-BR" dirty="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524315"/>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pPr algn="just"/>
            <a:r>
              <a:rPr lang="pt-BR" b="1" dirty="0" smtClean="0">
                <a:latin typeface="Times New Roman" pitchFamily="18" charset="0"/>
                <a:cs typeface="Times New Roman" pitchFamily="18" charset="0"/>
              </a:rPr>
              <a:t>	Apesar do fim da II GG e da criação e implantação da ONU (...baseada no princípio da igualdade soberana de todos os seus Membros) e a consagração de um sistema de segurança coletivo, inicia-se o período conhecido como </a:t>
            </a:r>
            <a:r>
              <a:rPr lang="pt-BR" b="1" dirty="0" smtClean="0">
                <a:solidFill>
                  <a:srgbClr val="FF0000"/>
                </a:solidFill>
                <a:latin typeface="Times New Roman" pitchFamily="18" charset="0"/>
                <a:cs typeface="Times New Roman" pitchFamily="18" charset="0"/>
              </a:rPr>
              <a:t>Guerra Fria</a:t>
            </a:r>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Dois modelos político-econômicos: </a:t>
            </a:r>
          </a:p>
          <a:p>
            <a:pPr algn="just"/>
            <a:r>
              <a:rPr lang="pt-BR" b="1" dirty="0" smtClean="0">
                <a:latin typeface="Times New Roman" pitchFamily="18" charset="0"/>
                <a:cs typeface="Times New Roman" pitchFamily="18" charset="0"/>
              </a:rPr>
              <a:t>	capitalismo liberal x socialismo de planejamento central. </a:t>
            </a:r>
          </a:p>
          <a:p>
            <a:pPr algn="just"/>
            <a:r>
              <a:rPr lang="pt-BR" b="1" dirty="0" smtClean="0">
                <a:latin typeface="Times New Roman" pitchFamily="18" charset="0"/>
                <a:cs typeface="Times New Roman" pitchFamily="18" charset="0"/>
              </a:rPr>
              <a:t>	Churchill, no </a:t>
            </a:r>
            <a:r>
              <a:rPr lang="pt-BR" b="1" dirty="0" err="1" smtClean="0">
                <a:latin typeface="Times New Roman" pitchFamily="18" charset="0"/>
                <a:cs typeface="Times New Roman" pitchFamily="18" charset="0"/>
              </a:rPr>
              <a:t>Westminster</a:t>
            </a:r>
            <a:r>
              <a:rPr lang="pt-BR" b="1" dirty="0" smtClean="0">
                <a:latin typeface="Times New Roman" pitchFamily="18" charset="0"/>
                <a:cs typeface="Times New Roman" pitchFamily="18" charset="0"/>
              </a:rPr>
              <a:t> </a:t>
            </a:r>
            <a:r>
              <a:rPr lang="pt-BR" b="1" dirty="0" err="1" smtClean="0">
                <a:latin typeface="Times New Roman" pitchFamily="18" charset="0"/>
                <a:cs typeface="Times New Roman" pitchFamily="18" charset="0"/>
              </a:rPr>
              <a:t>College</a:t>
            </a:r>
            <a:r>
              <a:rPr lang="pt-BR" b="1" dirty="0" smtClean="0">
                <a:latin typeface="Times New Roman" pitchFamily="18" charset="0"/>
                <a:cs typeface="Times New Roman" pitchFamily="18" charset="0"/>
              </a:rPr>
              <a:t>, em </a:t>
            </a:r>
            <a:r>
              <a:rPr lang="pt-BR" b="1" dirty="0" err="1" smtClean="0">
                <a:latin typeface="Times New Roman" pitchFamily="18" charset="0"/>
                <a:cs typeface="Times New Roman" pitchFamily="18" charset="0"/>
              </a:rPr>
              <a:t>Fulton</a:t>
            </a:r>
            <a:r>
              <a:rPr lang="pt-BR" b="1" dirty="0" smtClean="0">
                <a:latin typeface="Times New Roman" pitchFamily="18" charset="0"/>
                <a:cs typeface="Times New Roman" pitchFamily="18" charset="0"/>
              </a:rPr>
              <a:t>, EUA, 1946 – </a:t>
            </a:r>
            <a:r>
              <a:rPr lang="pt-BR" b="1" dirty="0" smtClean="0">
                <a:solidFill>
                  <a:srgbClr val="FF0000"/>
                </a:solidFill>
                <a:latin typeface="Times New Roman" pitchFamily="18" charset="0"/>
                <a:cs typeface="Times New Roman" pitchFamily="18" charset="0"/>
              </a:rPr>
              <a:t>cortina de ferro.</a:t>
            </a:r>
          </a:p>
          <a:p>
            <a:r>
              <a:rPr lang="pt-BR" dirty="0" smtClean="0"/>
              <a:t>	Teoria dos mundos: Primeiro (capitalistas desenvolvidos), Segundo (socialistas industrializados) e Terceiro Mundo (capitalistas e socialistas subdesenvolvidos)</a:t>
            </a:r>
          </a:p>
          <a:p>
            <a:endParaRPr lang="pt-BR" dirty="0" smtClean="0"/>
          </a:p>
          <a:p>
            <a:endParaRPr lang="pt-BR" dirty="0" smtClean="0"/>
          </a:p>
          <a:p>
            <a:endParaRPr lang="pt-BR" dirty="0" smtClean="0"/>
          </a:p>
          <a:p>
            <a:endParaRPr lang="pt-BR" dirty="0" smtClean="0"/>
          </a:p>
          <a:p>
            <a:endParaRPr lang="pt-BR"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7" name="Retângulo 6"/>
          <p:cNvSpPr/>
          <p:nvPr/>
        </p:nvSpPr>
        <p:spPr>
          <a:xfrm>
            <a:off x="251520" y="1412777"/>
            <a:ext cx="8712968" cy="4832092"/>
          </a:xfrm>
          <a:prstGeom prst="rect">
            <a:avLst/>
          </a:prstGeom>
        </p:spPr>
        <p:txBody>
          <a:bodyPr wrap="square">
            <a:spAutoFit/>
          </a:bodyPr>
          <a:lstStyle/>
          <a:p>
            <a:pPr algn="ctr">
              <a:defRPr/>
            </a:pPr>
            <a:r>
              <a:rPr lang="pt-BR" sz="1400" b="1" dirty="0" smtClean="0">
                <a:solidFill>
                  <a:schemeClr val="accent5">
                    <a:lumMod val="75000"/>
                  </a:schemeClr>
                </a:solidFill>
                <a:latin typeface="Times New Roman" pitchFamily="18" charset="0"/>
                <a:cs typeface="Times New Roman" pitchFamily="18" charset="0"/>
              </a:rPr>
              <a:t>Introdução</a:t>
            </a:r>
          </a:p>
          <a:p>
            <a:pPr algn="ctr">
              <a:defRPr/>
            </a:pPr>
            <a:endParaRPr lang="pt-BR" sz="1400" b="1" dirty="0" smtClean="0">
              <a:solidFill>
                <a:schemeClr val="accent5">
                  <a:lumMod val="75000"/>
                </a:schemeClr>
              </a:solidFill>
              <a:latin typeface="Times New Roman" pitchFamily="18" charset="0"/>
              <a:cs typeface="Times New Roman" pitchFamily="18" charset="0"/>
            </a:endParaRPr>
          </a:p>
          <a:p>
            <a:pPr algn="ctr">
              <a:defRPr/>
            </a:pPr>
            <a:r>
              <a:rPr lang="pt-BR" sz="1400" b="1" dirty="0" smtClean="0">
                <a:solidFill>
                  <a:schemeClr val="accent5">
                    <a:lumMod val="75000"/>
                  </a:schemeClr>
                </a:solidFill>
                <a:latin typeface="Times New Roman" pitchFamily="18" charset="0"/>
                <a:cs typeface="Times New Roman" pitchFamily="18" charset="0"/>
              </a:rPr>
              <a:t>As distancias de nosso Planeta tornam-se cada vez menores em meio a uma </a:t>
            </a:r>
            <a:r>
              <a:rPr lang="pt-BR" sz="1400" b="1" dirty="0" smtClean="0">
                <a:solidFill>
                  <a:srgbClr val="FF0000"/>
                </a:solidFill>
                <a:latin typeface="Times New Roman" pitchFamily="18" charset="0"/>
                <a:cs typeface="Times New Roman" pitchFamily="18" charset="0"/>
              </a:rPr>
              <a:t>aldeia global </a:t>
            </a:r>
            <a:r>
              <a:rPr lang="pt-BR" sz="1400" b="1" dirty="0" smtClean="0">
                <a:solidFill>
                  <a:schemeClr val="accent5">
                    <a:lumMod val="75000"/>
                  </a:schemeClr>
                </a:solidFill>
                <a:latin typeface="Times New Roman" pitchFamily="18" charset="0"/>
                <a:cs typeface="Times New Roman" pitchFamily="18" charset="0"/>
              </a:rPr>
              <a:t>que se expande pelas comunicações , pelo comércio, pela diplomacia e, enfim, pela interação dialógica dos centros de poder político, jurídico e econômico; em meio a não menos importante e tão necessária </a:t>
            </a:r>
            <a:r>
              <a:rPr lang="pt-BR" sz="1400" b="1" dirty="0" smtClean="0">
                <a:solidFill>
                  <a:srgbClr val="FF0000"/>
                </a:solidFill>
                <a:latin typeface="Times New Roman" pitchFamily="18" charset="0"/>
                <a:cs typeface="Times New Roman" pitchFamily="18" charset="0"/>
              </a:rPr>
              <a:t>alteridade </a:t>
            </a:r>
            <a:r>
              <a:rPr lang="pt-BR" sz="1400" b="1" dirty="0" smtClean="0">
                <a:solidFill>
                  <a:schemeClr val="accent5">
                    <a:lumMod val="75000"/>
                  </a:schemeClr>
                </a:solidFill>
                <a:latin typeface="Times New Roman" pitchFamily="18" charset="0"/>
                <a:cs typeface="Times New Roman" pitchFamily="18" charset="0"/>
              </a:rPr>
              <a:t>entre os homens e mulheres globalizados.</a:t>
            </a:r>
          </a:p>
          <a:p>
            <a:pPr algn="ctr">
              <a:defRPr/>
            </a:pPr>
            <a:endParaRPr lang="pt-BR" sz="1400" b="1" dirty="0" smtClean="0">
              <a:solidFill>
                <a:schemeClr val="accent5">
                  <a:lumMod val="75000"/>
                </a:schemeClr>
              </a:solidFill>
              <a:latin typeface="Times New Roman" pitchFamily="18" charset="0"/>
              <a:cs typeface="Times New Roman" pitchFamily="18" charset="0"/>
            </a:endParaRPr>
          </a:p>
          <a:p>
            <a:pPr algn="ctr">
              <a:defRPr/>
            </a:pPr>
            <a:r>
              <a:rPr lang="pt-BR" sz="1400" b="1" dirty="0" smtClean="0">
                <a:solidFill>
                  <a:schemeClr val="accent5">
                    <a:lumMod val="75000"/>
                  </a:schemeClr>
                </a:solidFill>
                <a:latin typeface="Times New Roman" pitchFamily="18" charset="0"/>
                <a:cs typeface="Times New Roman" pitchFamily="18" charset="0"/>
              </a:rPr>
              <a:t>A </a:t>
            </a:r>
            <a:r>
              <a:rPr lang="pt-BR" sz="1400" b="1" dirty="0">
                <a:solidFill>
                  <a:srgbClr val="FF0000"/>
                </a:solidFill>
                <a:latin typeface="Times New Roman" pitchFamily="18" charset="0"/>
                <a:cs typeface="Times New Roman" pitchFamily="18" charset="0"/>
              </a:rPr>
              <a:t>fenomenologia </a:t>
            </a:r>
            <a:r>
              <a:rPr lang="pt-BR" sz="1400" b="1" dirty="0" smtClean="0">
                <a:solidFill>
                  <a:srgbClr val="FF0000"/>
                </a:solidFill>
                <a:latin typeface="Times New Roman" pitchFamily="18" charset="0"/>
                <a:cs typeface="Times New Roman" pitchFamily="18" charset="0"/>
              </a:rPr>
              <a:t>social</a:t>
            </a:r>
            <a:r>
              <a:rPr lang="pt-BR" sz="1400" b="1" dirty="0" smtClean="0">
                <a:solidFill>
                  <a:schemeClr val="accent5">
                    <a:lumMod val="75000"/>
                  </a:schemeClr>
                </a:solidFill>
                <a:latin typeface="Times New Roman" pitchFamily="18" charset="0"/>
                <a:cs typeface="Times New Roman" pitchFamily="18" charset="0"/>
              </a:rPr>
              <a:t> compreendendo aspectos </a:t>
            </a:r>
            <a:r>
              <a:rPr lang="pt-BR" sz="1400" b="1" dirty="0" smtClean="0">
                <a:solidFill>
                  <a:srgbClr val="FF0000"/>
                </a:solidFill>
                <a:latin typeface="Times New Roman" pitchFamily="18" charset="0"/>
                <a:cs typeface="Times New Roman" pitchFamily="18" charset="0"/>
              </a:rPr>
              <a:t>positivos</a:t>
            </a:r>
            <a:r>
              <a:rPr lang="pt-BR" sz="1400" b="1" dirty="0" smtClean="0">
                <a:solidFill>
                  <a:schemeClr val="accent5">
                    <a:lumMod val="75000"/>
                  </a:schemeClr>
                </a:solidFill>
                <a:latin typeface="Times New Roman" pitchFamily="18" charset="0"/>
                <a:cs typeface="Times New Roman" pitchFamily="18" charset="0"/>
              </a:rPr>
              <a:t> (aproximação dos povos, fluidez no fluxo internacional de capitais, conquistas humanitárias em tratados internacionais, desenvolvimento do comércio em escala mundial, etc.) e </a:t>
            </a:r>
            <a:r>
              <a:rPr lang="pt-BR" sz="1400" b="1" dirty="0" smtClean="0">
                <a:solidFill>
                  <a:srgbClr val="FF0000"/>
                </a:solidFill>
                <a:latin typeface="Times New Roman" pitchFamily="18" charset="0"/>
                <a:cs typeface="Times New Roman" pitchFamily="18" charset="0"/>
              </a:rPr>
              <a:t>negativos</a:t>
            </a:r>
            <a:r>
              <a:rPr lang="pt-BR" sz="1400" b="1" dirty="0" smtClean="0">
                <a:solidFill>
                  <a:schemeClr val="accent5">
                    <a:lumMod val="75000"/>
                  </a:schemeClr>
                </a:solidFill>
                <a:latin typeface="Times New Roman" pitchFamily="18" charset="0"/>
                <a:cs typeface="Times New Roman" pitchFamily="18" charset="0"/>
              </a:rPr>
              <a:t> (ameaças terroristas, crises econômicas globais, transito de refugiados ambientais e de guerra, etc.) deve se desenvolver no desiderato de se alcançar derradeiro </a:t>
            </a:r>
            <a:r>
              <a:rPr lang="pt-BR" sz="1400" b="1" dirty="0" smtClean="0">
                <a:solidFill>
                  <a:srgbClr val="FF0000"/>
                </a:solidFill>
                <a:latin typeface="Times New Roman" pitchFamily="18" charset="0"/>
                <a:cs typeface="Times New Roman" pitchFamily="18" charset="0"/>
              </a:rPr>
              <a:t>Estado </a:t>
            </a:r>
            <a:r>
              <a:rPr lang="pt-BR" sz="1400" b="1" dirty="0">
                <a:solidFill>
                  <a:srgbClr val="FF0000"/>
                </a:solidFill>
                <a:latin typeface="Times New Roman" pitchFamily="18" charset="0"/>
                <a:cs typeface="Times New Roman" pitchFamily="18" charset="0"/>
              </a:rPr>
              <a:t>de Direito democrático</a:t>
            </a:r>
            <a:r>
              <a:rPr lang="pt-BR" sz="1400" b="1" dirty="0">
                <a:solidFill>
                  <a:schemeClr val="accent5">
                    <a:lumMod val="75000"/>
                  </a:schemeClr>
                </a:solidFill>
                <a:latin typeface="Times New Roman" pitchFamily="18" charset="0"/>
                <a:cs typeface="Times New Roman" pitchFamily="18" charset="0"/>
              </a:rPr>
              <a:t>, </a:t>
            </a:r>
            <a:r>
              <a:rPr lang="pt-BR" sz="1400" b="1" dirty="0" smtClean="0">
                <a:solidFill>
                  <a:schemeClr val="accent5">
                    <a:lumMod val="75000"/>
                  </a:schemeClr>
                </a:solidFill>
                <a:latin typeface="Times New Roman" pitchFamily="18" charset="0"/>
                <a:cs typeface="Times New Roman" pitchFamily="18" charset="0"/>
              </a:rPr>
              <a:t>em que se verifique </a:t>
            </a:r>
            <a:r>
              <a:rPr lang="pt-BR" sz="1400" b="1" dirty="0">
                <a:solidFill>
                  <a:srgbClr val="FF0000"/>
                </a:solidFill>
                <a:latin typeface="Times New Roman" pitchFamily="18" charset="0"/>
                <a:cs typeface="Times New Roman" pitchFamily="18" charset="0"/>
              </a:rPr>
              <a:t>legislação </a:t>
            </a:r>
            <a:r>
              <a:rPr lang="pt-BR" sz="1400" b="1" dirty="0">
                <a:solidFill>
                  <a:schemeClr val="accent5">
                    <a:lumMod val="75000"/>
                  </a:schemeClr>
                </a:solidFill>
                <a:latin typeface="Times New Roman" pitchFamily="18" charset="0"/>
                <a:cs typeface="Times New Roman" pitchFamily="18" charset="0"/>
              </a:rPr>
              <a:t>adequada, legítima, válida e eficaz.</a:t>
            </a:r>
          </a:p>
          <a:p>
            <a:pPr algn="ctr">
              <a:defRPr/>
            </a:pPr>
            <a:endParaRPr lang="pt-BR" sz="1400" b="1" dirty="0">
              <a:solidFill>
                <a:schemeClr val="accent5">
                  <a:lumMod val="75000"/>
                </a:schemeClr>
              </a:solidFill>
              <a:latin typeface="Times New Roman" pitchFamily="18" charset="0"/>
              <a:cs typeface="Times New Roman" pitchFamily="18" charset="0"/>
            </a:endParaRPr>
          </a:p>
          <a:p>
            <a:pPr algn="ctr">
              <a:defRPr/>
            </a:pPr>
            <a:r>
              <a:rPr lang="pt-BR" sz="1400" b="1" dirty="0">
                <a:solidFill>
                  <a:schemeClr val="accent5">
                    <a:lumMod val="75000"/>
                  </a:schemeClr>
                </a:solidFill>
                <a:latin typeface="Times New Roman" pitchFamily="18" charset="0"/>
                <a:cs typeface="Times New Roman" pitchFamily="18" charset="0"/>
              </a:rPr>
              <a:t>O fato social cria o Direito e vice-versa.  </a:t>
            </a:r>
          </a:p>
          <a:p>
            <a:pPr algn="ctr">
              <a:defRPr/>
            </a:pPr>
            <a:r>
              <a:rPr lang="pt-BR" sz="1400" b="1" dirty="0">
                <a:solidFill>
                  <a:schemeClr val="accent5">
                    <a:lumMod val="75000"/>
                  </a:schemeClr>
                </a:solidFill>
                <a:latin typeface="Times New Roman" pitchFamily="18" charset="0"/>
                <a:cs typeface="Times New Roman" pitchFamily="18" charset="0"/>
              </a:rPr>
              <a:t> </a:t>
            </a:r>
          </a:p>
          <a:p>
            <a:pPr algn="ctr">
              <a:defRPr/>
            </a:pPr>
            <a:r>
              <a:rPr lang="pt-BR" sz="1400" b="1" dirty="0">
                <a:solidFill>
                  <a:srgbClr val="FF0000"/>
                </a:solidFill>
                <a:latin typeface="Times New Roman" pitchFamily="18" charset="0"/>
                <a:cs typeface="Times New Roman" pitchFamily="18" charset="0"/>
              </a:rPr>
              <a:t>A ação do </a:t>
            </a:r>
            <a:r>
              <a:rPr lang="pt-BR" sz="1400" b="1" dirty="0" smtClean="0">
                <a:solidFill>
                  <a:srgbClr val="FF0000"/>
                </a:solidFill>
                <a:latin typeface="Times New Roman" pitchFamily="18" charset="0"/>
                <a:cs typeface="Times New Roman" pitchFamily="18" charset="0"/>
              </a:rPr>
              <a:t>bacharel em Administração Pública </a:t>
            </a:r>
            <a:r>
              <a:rPr lang="pt-BR" sz="1400" b="1" dirty="0" smtClean="0">
                <a:solidFill>
                  <a:schemeClr val="accent5">
                    <a:lumMod val="75000"/>
                  </a:schemeClr>
                </a:solidFill>
                <a:latin typeface="Times New Roman" pitchFamily="18" charset="0"/>
                <a:cs typeface="Times New Roman" pitchFamily="18" charset="0"/>
              </a:rPr>
              <a:t>deve </a:t>
            </a:r>
            <a:r>
              <a:rPr lang="pt-BR" sz="1400" b="1" dirty="0">
                <a:solidFill>
                  <a:schemeClr val="accent5">
                    <a:lumMod val="75000"/>
                  </a:schemeClr>
                </a:solidFill>
                <a:latin typeface="Times New Roman" pitchFamily="18" charset="0"/>
                <a:cs typeface="Times New Roman" pitchFamily="18" charset="0"/>
              </a:rPr>
              <a:t>ocorrer em </a:t>
            </a:r>
            <a:r>
              <a:rPr lang="pt-BR" sz="1400" b="1" dirty="0" smtClean="0">
                <a:solidFill>
                  <a:schemeClr val="accent5">
                    <a:lumMod val="75000"/>
                  </a:schemeClr>
                </a:solidFill>
                <a:latin typeface="Times New Roman" pitchFamily="18" charset="0"/>
                <a:cs typeface="Times New Roman" pitchFamily="18" charset="0"/>
              </a:rPr>
              <a:t>ambiente institucional nacional voltado para o interesse público e inserido em contexto internacional globalizado; sempre</a:t>
            </a:r>
            <a:r>
              <a:rPr lang="pt-BR" sz="1400" b="1" dirty="0">
                <a:solidFill>
                  <a:schemeClr val="accent5">
                    <a:lumMod val="75000"/>
                  </a:schemeClr>
                </a:solidFill>
                <a:latin typeface="Times New Roman" pitchFamily="18" charset="0"/>
                <a:cs typeface="Times New Roman" pitchFamily="18" charset="0"/>
              </a:rPr>
              <a:t>, guiada por ditames normativos que garantem os espaços  individuais e </a:t>
            </a:r>
            <a:r>
              <a:rPr lang="pt-BR" sz="1400" b="1" dirty="0" smtClean="0">
                <a:solidFill>
                  <a:schemeClr val="accent5">
                    <a:lumMod val="75000"/>
                  </a:schemeClr>
                </a:solidFill>
                <a:latin typeface="Times New Roman" pitchFamily="18" charset="0"/>
                <a:cs typeface="Times New Roman" pitchFamily="18" charset="0"/>
              </a:rPr>
              <a:t>coletivos, internos e externos.</a:t>
            </a:r>
            <a:endParaRPr lang="pt-BR" sz="1400" b="1" dirty="0">
              <a:solidFill>
                <a:schemeClr val="accent5">
                  <a:lumMod val="75000"/>
                </a:schemeClr>
              </a:solidFill>
              <a:latin typeface="Times New Roman" pitchFamily="18" charset="0"/>
              <a:cs typeface="Times New Roman" pitchFamily="18" charset="0"/>
            </a:endParaRPr>
          </a:p>
          <a:p>
            <a:pPr algn="ctr">
              <a:defRPr/>
            </a:pPr>
            <a:endParaRPr lang="pt-BR" sz="1400" b="1" dirty="0">
              <a:solidFill>
                <a:schemeClr val="accent5">
                  <a:lumMod val="75000"/>
                </a:schemeClr>
              </a:solidFill>
              <a:latin typeface="Times New Roman" pitchFamily="18" charset="0"/>
              <a:cs typeface="Times New Roman" pitchFamily="18" charset="0"/>
            </a:endParaRPr>
          </a:p>
          <a:p>
            <a:pPr algn="ctr">
              <a:defRPr/>
            </a:pPr>
            <a:r>
              <a:rPr lang="pt-BR" sz="1400" b="1" dirty="0" smtClean="0">
                <a:solidFill>
                  <a:schemeClr val="accent5">
                    <a:lumMod val="75000"/>
                  </a:schemeClr>
                </a:solidFill>
                <a:latin typeface="Times New Roman" pitchFamily="18" charset="0"/>
                <a:cs typeface="Times New Roman" pitchFamily="18" charset="0"/>
              </a:rPr>
              <a:t>Inserido no contexto internacional, o </a:t>
            </a:r>
            <a:r>
              <a:rPr lang="pt-BR" sz="1400" b="1" dirty="0">
                <a:solidFill>
                  <a:schemeClr val="accent5">
                    <a:lumMod val="75000"/>
                  </a:schemeClr>
                </a:solidFill>
                <a:latin typeface="Times New Roman" pitchFamily="18" charset="0"/>
                <a:cs typeface="Times New Roman" pitchFamily="18" charset="0"/>
              </a:rPr>
              <a:t>Brasil, com tradição na </a:t>
            </a:r>
            <a:r>
              <a:rPr lang="pt-BR" sz="1400" b="1" i="1" dirty="0">
                <a:solidFill>
                  <a:srgbClr val="FF0000"/>
                </a:solidFill>
                <a:latin typeface="Times New Roman" pitchFamily="18" charset="0"/>
                <a:cs typeface="Times New Roman" pitchFamily="18" charset="0"/>
              </a:rPr>
              <a:t>Civil Law</a:t>
            </a:r>
            <a:r>
              <a:rPr lang="pt-BR" sz="1400" b="1" dirty="0">
                <a:solidFill>
                  <a:schemeClr val="accent5">
                    <a:lumMod val="75000"/>
                  </a:schemeClr>
                </a:solidFill>
                <a:latin typeface="Times New Roman" pitchFamily="18" charset="0"/>
                <a:cs typeface="Times New Roman" pitchFamily="18" charset="0"/>
              </a:rPr>
              <a:t>, </a:t>
            </a:r>
            <a:r>
              <a:rPr lang="pt-BR" sz="1400" b="1" dirty="0" smtClean="0">
                <a:solidFill>
                  <a:schemeClr val="accent5">
                    <a:lumMod val="75000"/>
                  </a:schemeClr>
                </a:solidFill>
                <a:latin typeface="Times New Roman" pitchFamily="18" charset="0"/>
                <a:cs typeface="Times New Roman" pitchFamily="18" charset="0"/>
              </a:rPr>
              <a:t>possui </a:t>
            </a:r>
            <a:r>
              <a:rPr lang="pt-BR" sz="1400" b="1" dirty="0">
                <a:solidFill>
                  <a:schemeClr val="accent5">
                    <a:lumMod val="75000"/>
                  </a:schemeClr>
                </a:solidFill>
                <a:latin typeface="Times New Roman" pitchFamily="18" charset="0"/>
                <a:cs typeface="Times New Roman" pitchFamily="18" charset="0"/>
              </a:rPr>
              <a:t>normas codificadas que disciplinam a ação em </a:t>
            </a:r>
            <a:r>
              <a:rPr lang="pt-BR" sz="1400" b="1" dirty="0" smtClean="0">
                <a:solidFill>
                  <a:schemeClr val="accent5">
                    <a:lumMod val="75000"/>
                  </a:schemeClr>
                </a:solidFill>
                <a:latin typeface="Times New Roman" pitchFamily="18" charset="0"/>
                <a:cs typeface="Times New Roman" pitchFamily="18" charset="0"/>
              </a:rPr>
              <a:t>sociedade como </a:t>
            </a:r>
            <a:r>
              <a:rPr lang="pt-BR" sz="1400" b="1" dirty="0">
                <a:solidFill>
                  <a:schemeClr val="accent5">
                    <a:lumMod val="75000"/>
                  </a:schemeClr>
                </a:solidFill>
                <a:latin typeface="Times New Roman" pitchFamily="18" charset="0"/>
                <a:cs typeface="Times New Roman" pitchFamily="18" charset="0"/>
              </a:rPr>
              <a:t>a </a:t>
            </a:r>
            <a:r>
              <a:rPr lang="pt-BR" sz="1400" b="1" dirty="0" smtClean="0">
                <a:solidFill>
                  <a:schemeClr val="accent5">
                    <a:lumMod val="75000"/>
                  </a:schemeClr>
                </a:solidFill>
                <a:latin typeface="Times New Roman" pitchFamily="18" charset="0"/>
                <a:cs typeface="Times New Roman" pitchFamily="18" charset="0"/>
              </a:rPr>
              <a:t>Constituição da República, de 05/10/1988, Lei Máxima Brasileira; bem como,  </a:t>
            </a:r>
            <a:r>
              <a:rPr lang="pt-BR" sz="1400" b="1" dirty="0">
                <a:solidFill>
                  <a:schemeClr val="accent5">
                    <a:lumMod val="75000"/>
                  </a:schemeClr>
                </a:solidFill>
                <a:latin typeface="Times New Roman" pitchFamily="18" charset="0"/>
                <a:cs typeface="Times New Roman" pitchFamily="18" charset="0"/>
              </a:rPr>
              <a:t>as normas </a:t>
            </a:r>
            <a:r>
              <a:rPr lang="pt-BR" sz="1400" b="1" dirty="0" smtClean="0">
                <a:solidFill>
                  <a:schemeClr val="accent5">
                    <a:lumMod val="75000"/>
                  </a:schemeClr>
                </a:solidFill>
                <a:latin typeface="Times New Roman" pitchFamily="18" charset="0"/>
                <a:cs typeface="Times New Roman" pitchFamily="18" charset="0"/>
              </a:rPr>
              <a:t>infraconstitucionais.</a:t>
            </a:r>
            <a:endParaRPr lang="pt-BR"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1200329"/>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dirty="0" smtClean="0"/>
          </a:p>
        </p:txBody>
      </p:sp>
      <p:pic>
        <p:nvPicPr>
          <p:cNvPr id="14338" name="Picture 2" descr="E:\fotos2012\33 (13) ViagemEuropa160108a090208\14 Berlim\Berlim 01 a 03 02 2008 162.jpg"/>
          <p:cNvPicPr>
            <a:picLocks noChangeAspect="1" noChangeArrowheads="1"/>
          </p:cNvPicPr>
          <p:nvPr/>
        </p:nvPicPr>
        <p:blipFill>
          <a:blip r:embed="rId3" cstate="print"/>
          <a:srcRect/>
          <a:stretch>
            <a:fillRect/>
          </a:stretch>
        </p:blipFill>
        <p:spPr bwMode="auto">
          <a:xfrm>
            <a:off x="0" y="1844824"/>
            <a:ext cx="9144000" cy="455716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1200329"/>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dirty="0" smtClean="0"/>
          </a:p>
        </p:txBody>
      </p:sp>
      <p:pic>
        <p:nvPicPr>
          <p:cNvPr id="1026" name="Picture 2" descr="E:\fotos2012\33 (13) ViagemEuropa160108a090208\14 Berlim\Berlim 01 a 03 02 2008 126.jpg"/>
          <p:cNvPicPr>
            <a:picLocks noChangeAspect="1" noChangeArrowheads="1"/>
          </p:cNvPicPr>
          <p:nvPr/>
        </p:nvPicPr>
        <p:blipFill>
          <a:blip r:embed="rId3" cstate="print"/>
          <a:srcRect/>
          <a:stretch>
            <a:fillRect/>
          </a:stretch>
        </p:blipFill>
        <p:spPr bwMode="auto">
          <a:xfrm>
            <a:off x="251520" y="1556792"/>
            <a:ext cx="8558784" cy="4862296"/>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1754326"/>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dirty="0" smtClean="0"/>
          </a:p>
        </p:txBody>
      </p:sp>
      <p:pic>
        <p:nvPicPr>
          <p:cNvPr id="15362" name="Picture 2" descr="E:\fotos2012\33 (13) ViagemEuropa160108a090208\14 Berlim\Berlim 01 a 03 02 2008 158.jpg"/>
          <p:cNvPicPr>
            <a:picLocks noChangeAspect="1" noChangeArrowheads="1"/>
          </p:cNvPicPr>
          <p:nvPr/>
        </p:nvPicPr>
        <p:blipFill>
          <a:blip r:embed="rId3" cstate="print"/>
          <a:srcRect/>
          <a:stretch>
            <a:fillRect/>
          </a:stretch>
        </p:blipFill>
        <p:spPr bwMode="auto">
          <a:xfrm>
            <a:off x="0" y="1772816"/>
            <a:ext cx="9144000" cy="459792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1200329"/>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dirty="0" smtClean="0"/>
          </a:p>
        </p:txBody>
      </p:sp>
      <p:pic>
        <p:nvPicPr>
          <p:cNvPr id="16386" name="Picture 2" descr="E:\fotos2012\33 (13) ViagemEuropa160108a090208\14 Berlim\Berlim 01 a 03 02 2008 172.jpg"/>
          <p:cNvPicPr>
            <a:picLocks noChangeAspect="1" noChangeArrowheads="1"/>
          </p:cNvPicPr>
          <p:nvPr/>
        </p:nvPicPr>
        <p:blipFill>
          <a:blip r:embed="rId3" cstate="print"/>
          <a:srcRect/>
          <a:stretch>
            <a:fillRect/>
          </a:stretch>
        </p:blipFill>
        <p:spPr bwMode="auto">
          <a:xfrm>
            <a:off x="0" y="1844824"/>
            <a:ext cx="9144000" cy="4525912"/>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632311"/>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A premissa básica da chamada Doutrina </a:t>
            </a:r>
            <a:r>
              <a:rPr lang="pt-BR" dirty="0" err="1" smtClean="0">
                <a:latin typeface="Times New Roman" pitchFamily="18" charset="0"/>
                <a:cs typeface="Times New Roman" pitchFamily="18" charset="0"/>
              </a:rPr>
              <a:t>Truman</a:t>
            </a:r>
            <a:r>
              <a:rPr lang="pt-BR" dirty="0" smtClean="0">
                <a:latin typeface="Times New Roman" pitchFamily="18" charset="0"/>
                <a:cs typeface="Times New Roman" pitchFamily="18" charset="0"/>
              </a:rPr>
              <a:t> foi aprofundada no artigo </a:t>
            </a:r>
            <a:r>
              <a:rPr lang="pt-BR" i="1" dirty="0" err="1" smtClean="0">
                <a:solidFill>
                  <a:srgbClr val="FF0000"/>
                </a:solidFill>
                <a:latin typeface="Times New Roman" pitchFamily="18" charset="0"/>
                <a:cs typeface="Times New Roman" pitchFamily="18" charset="0"/>
              </a:rPr>
              <a:t>The</a:t>
            </a:r>
            <a:r>
              <a:rPr lang="pt-BR" i="1" dirty="0" smtClean="0">
                <a:solidFill>
                  <a:srgbClr val="FF0000"/>
                </a:solidFill>
                <a:latin typeface="Times New Roman" pitchFamily="18" charset="0"/>
                <a:cs typeface="Times New Roman" pitchFamily="18" charset="0"/>
              </a:rPr>
              <a:t> sources </a:t>
            </a:r>
            <a:r>
              <a:rPr lang="pt-BR" i="1" dirty="0" err="1" smtClean="0">
                <a:solidFill>
                  <a:srgbClr val="FF0000"/>
                </a:solidFill>
                <a:latin typeface="Times New Roman" pitchFamily="18" charset="0"/>
                <a:cs typeface="Times New Roman" pitchFamily="18" charset="0"/>
              </a:rPr>
              <a:t>of</a:t>
            </a:r>
            <a:r>
              <a:rPr lang="pt-BR" i="1" dirty="0" smtClean="0">
                <a:solidFill>
                  <a:srgbClr val="FF0000"/>
                </a:solidFill>
                <a:latin typeface="Times New Roman" pitchFamily="18" charset="0"/>
                <a:cs typeface="Times New Roman" pitchFamily="18" charset="0"/>
              </a:rPr>
              <a:t> </a:t>
            </a:r>
            <a:r>
              <a:rPr lang="pt-BR" i="1" dirty="0" err="1" smtClean="0">
                <a:solidFill>
                  <a:srgbClr val="FF0000"/>
                </a:solidFill>
                <a:latin typeface="Times New Roman" pitchFamily="18" charset="0"/>
                <a:cs typeface="Times New Roman" pitchFamily="18" charset="0"/>
              </a:rPr>
              <a:t>Sovietic</a:t>
            </a:r>
            <a:r>
              <a:rPr lang="pt-BR" i="1" dirty="0" smtClean="0">
                <a:solidFill>
                  <a:srgbClr val="FF0000"/>
                </a:solidFill>
                <a:latin typeface="Times New Roman" pitchFamily="18" charset="0"/>
                <a:cs typeface="Times New Roman" pitchFamily="18" charset="0"/>
              </a:rPr>
              <a:t> </a:t>
            </a:r>
            <a:r>
              <a:rPr lang="pt-BR" i="1" dirty="0" err="1" smtClean="0">
                <a:solidFill>
                  <a:srgbClr val="FF0000"/>
                </a:solidFill>
                <a:latin typeface="Times New Roman" pitchFamily="18" charset="0"/>
                <a:cs typeface="Times New Roman" pitchFamily="18" charset="0"/>
              </a:rPr>
              <a:t>conduct</a:t>
            </a:r>
            <a:r>
              <a:rPr lang="pt-BR" i="1" dirty="0" smtClean="0">
                <a:solidFill>
                  <a:srgbClr val="FF0000"/>
                </a:solidFill>
                <a:latin typeface="Times New Roman" pitchFamily="18" charset="0"/>
                <a:cs typeface="Times New Roman" pitchFamily="18" charset="0"/>
              </a:rPr>
              <a:t> (As bases da conduta soviética)</a:t>
            </a:r>
            <a:r>
              <a:rPr lang="pt-BR" dirty="0" smtClean="0">
                <a:latin typeface="Times New Roman" pitchFamily="18" charset="0"/>
                <a:cs typeface="Times New Roman" pitchFamily="18" charset="0"/>
              </a:rPr>
              <a:t> publicado na revista </a:t>
            </a:r>
            <a:r>
              <a:rPr lang="pt-BR" dirty="0" err="1" smtClean="0">
                <a:latin typeface="Times New Roman" pitchFamily="18" charset="0"/>
                <a:cs typeface="Times New Roman" pitchFamily="18" charset="0"/>
              </a:rPr>
              <a:t>Foreign</a:t>
            </a:r>
            <a:r>
              <a:rPr lang="pt-BR" dirty="0" smtClean="0">
                <a:latin typeface="Times New Roman" pitchFamily="18" charset="0"/>
                <a:cs typeface="Times New Roman" pitchFamily="18" charset="0"/>
              </a:rPr>
              <a:t> </a:t>
            </a:r>
            <a:r>
              <a:rPr lang="pt-BR" dirty="0" err="1" smtClean="0">
                <a:latin typeface="Times New Roman" pitchFamily="18" charset="0"/>
                <a:cs typeface="Times New Roman" pitchFamily="18" charset="0"/>
              </a:rPr>
              <a:t>Affairs</a:t>
            </a:r>
            <a:r>
              <a:rPr lang="pt-BR" dirty="0" smtClean="0">
                <a:latin typeface="Times New Roman" pitchFamily="18" charset="0"/>
                <a:cs typeface="Times New Roman" pitchFamily="18" charset="0"/>
              </a:rPr>
              <a:t>, nesse mesmo ano de 1947, pelo diplomata estadunidense George </a:t>
            </a:r>
            <a:r>
              <a:rPr lang="pt-BR" dirty="0" err="1" smtClean="0">
                <a:latin typeface="Times New Roman" pitchFamily="18" charset="0"/>
                <a:cs typeface="Times New Roman" pitchFamily="18" charset="0"/>
              </a:rPr>
              <a:t>Kennan</a:t>
            </a:r>
            <a:r>
              <a:rPr lang="pt-BR" dirty="0" smtClean="0">
                <a:latin typeface="Times New Roman" pitchFamily="18" charset="0"/>
                <a:cs typeface="Times New Roman" pitchFamily="18" charset="0"/>
              </a:rPr>
              <a:t>. Sob o pseudônimo de “Sr. X.”, </a:t>
            </a:r>
            <a:r>
              <a:rPr lang="pt-BR" dirty="0" err="1" smtClean="0">
                <a:latin typeface="Times New Roman" pitchFamily="18" charset="0"/>
                <a:cs typeface="Times New Roman" pitchFamily="18" charset="0"/>
              </a:rPr>
              <a:t>Keenan</a:t>
            </a:r>
            <a:r>
              <a:rPr lang="pt-BR" dirty="0" smtClean="0">
                <a:latin typeface="Times New Roman" pitchFamily="18" charset="0"/>
                <a:cs typeface="Times New Roman" pitchFamily="18" charset="0"/>
              </a:rPr>
              <a:t> desenvolveu o argumento de que o </a:t>
            </a:r>
            <a:r>
              <a:rPr lang="pt-BR" dirty="0" smtClean="0">
                <a:solidFill>
                  <a:srgbClr val="FF0000"/>
                </a:solidFill>
                <a:latin typeface="Times New Roman" pitchFamily="18" charset="0"/>
                <a:cs typeface="Times New Roman" pitchFamily="18" charset="0"/>
              </a:rPr>
              <a:t>socialismo soviético era inconciliável com a democracia liberal e capitalista </a:t>
            </a:r>
            <a:r>
              <a:rPr lang="pt-BR" dirty="0" smtClean="0">
                <a:latin typeface="Times New Roman" pitchFamily="18" charset="0"/>
                <a:cs typeface="Times New Roman" pitchFamily="18" charset="0"/>
              </a:rPr>
              <a:t>e que a força ideológica representada pelo discurso comunista representava uma ameaça real pelo seu poder de penetração e disseminação pelo globo.</a:t>
            </a:r>
          </a:p>
          <a:p>
            <a:pPr algn="just"/>
            <a:r>
              <a:rPr lang="pt-BR" b="1" dirty="0" smtClean="0">
                <a:latin typeface="Times New Roman" pitchFamily="18" charset="0"/>
                <a:cs typeface="Times New Roman" pitchFamily="18" charset="0"/>
              </a:rPr>
              <a:t>	Surge a conhecida doutrina da contenção</a:t>
            </a: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A oposição leste-oeste leva à criação da OTAN, em 1949 e o Pacto de Varsóvia de 1955.</a:t>
            </a:r>
          </a:p>
          <a:p>
            <a:r>
              <a:rPr lang="pt-BR" b="1" dirty="0" smtClean="0">
                <a:latin typeface="Times New Roman" pitchFamily="18" charset="0"/>
                <a:cs typeface="Times New Roman" pitchFamily="18" charset="0"/>
              </a:rPr>
              <a:t>	Criação da primeira bomba atômica soviética- 1949.</a:t>
            </a:r>
          </a:p>
          <a:p>
            <a:r>
              <a:rPr lang="pt-BR" b="1" dirty="0" smtClean="0">
                <a:latin typeface="Times New Roman" pitchFamily="18" charset="0"/>
                <a:cs typeface="Times New Roman" pitchFamily="18" charset="0"/>
              </a:rPr>
              <a:t>	</a:t>
            </a:r>
          </a:p>
          <a:p>
            <a:r>
              <a:rPr lang="pt-BR" b="1" dirty="0" smtClean="0">
                <a:latin typeface="Times New Roman" pitchFamily="18" charset="0"/>
                <a:cs typeface="Times New Roman" pitchFamily="18" charset="0"/>
              </a:rPr>
              <a:t>	Recusa da URSS em participar do Plano Marshall  para reconstrução da Europa de 1948 a 1951.</a:t>
            </a:r>
          </a:p>
          <a:p>
            <a:pPr algn="just"/>
            <a:endParaRPr lang="pt-BR" b="1" dirty="0" smtClean="0">
              <a:latin typeface="Times New Roman" pitchFamily="18" charset="0"/>
              <a:cs typeface="Times New Roman" pitchFamily="18" charset="0"/>
            </a:endParaRPr>
          </a:p>
          <a:p>
            <a:pPr algn="just"/>
            <a:endParaRPr lang="pt-BR" b="1" dirty="0" smtClean="0">
              <a:latin typeface="Times New Roman" pitchFamily="18" charset="0"/>
              <a:cs typeface="Times New Roman" pitchFamily="18" charset="0"/>
            </a:endParaRPr>
          </a:p>
          <a:p>
            <a:pPr algn="just"/>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90931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De outra parte, desde </a:t>
            </a:r>
            <a:r>
              <a:rPr lang="pt-BR" b="1" dirty="0" err="1" smtClean="0">
                <a:latin typeface="Times New Roman" pitchFamily="18" charset="0"/>
                <a:cs typeface="Times New Roman" pitchFamily="18" charset="0"/>
              </a:rPr>
              <a:t>Bretton</a:t>
            </a:r>
            <a:r>
              <a:rPr lang="pt-BR" b="1" dirty="0" smtClean="0">
                <a:latin typeface="Times New Roman" pitchFamily="18" charset="0"/>
                <a:cs typeface="Times New Roman" pitchFamily="18" charset="0"/>
              </a:rPr>
              <a:t> Woods,  </a:t>
            </a:r>
            <a:r>
              <a:rPr lang="pt-BR" b="1" dirty="0" err="1" smtClean="0">
                <a:latin typeface="Times New Roman" pitchFamily="18" charset="0"/>
                <a:cs typeface="Times New Roman" pitchFamily="18" charset="0"/>
              </a:rPr>
              <a:t>New</a:t>
            </a:r>
            <a:r>
              <a:rPr lang="pt-BR" b="1" dirty="0" smtClean="0">
                <a:latin typeface="Times New Roman" pitchFamily="18" charset="0"/>
                <a:cs typeface="Times New Roman" pitchFamily="18" charset="0"/>
              </a:rPr>
              <a:t> </a:t>
            </a:r>
            <a:r>
              <a:rPr lang="pt-BR" b="1" dirty="0" err="1" smtClean="0">
                <a:latin typeface="Times New Roman" pitchFamily="18" charset="0"/>
                <a:cs typeface="Times New Roman" pitchFamily="18" charset="0"/>
              </a:rPr>
              <a:t>Hampshire</a:t>
            </a:r>
            <a:r>
              <a:rPr lang="pt-BR" b="1" dirty="0" smtClean="0">
                <a:latin typeface="Times New Roman" pitchFamily="18" charset="0"/>
                <a:cs typeface="Times New Roman" pitchFamily="18" charset="0"/>
              </a:rPr>
              <a:t>, EUA, em 1944, intentava-se reorganiza o sistema econômico-financeiro internacional.</a:t>
            </a:r>
          </a:p>
          <a:p>
            <a:r>
              <a:rPr lang="pt-BR" b="1" dirty="0" smtClean="0">
                <a:latin typeface="Times New Roman" pitchFamily="18" charset="0"/>
                <a:cs typeface="Times New Roman" pitchFamily="18" charset="0"/>
              </a:rPr>
              <a:t>	</a:t>
            </a:r>
            <a:r>
              <a:rPr lang="pt-BR" dirty="0" smtClean="0">
                <a:latin typeface="Times New Roman" pitchFamily="18" charset="0"/>
                <a:cs typeface="Times New Roman" pitchFamily="18" charset="0"/>
              </a:rPr>
              <a:t>Banco Internacional para a Reconstrução e Desenvolvimento (BIRD) – depois renomeado Banco Mundial;</a:t>
            </a:r>
          </a:p>
          <a:p>
            <a:r>
              <a:rPr lang="pt-BR" dirty="0" smtClean="0">
                <a:latin typeface="Times New Roman" pitchFamily="18" charset="0"/>
                <a:cs typeface="Times New Roman" pitchFamily="18" charset="0"/>
              </a:rPr>
              <a:t>	Fundo Monetário Internacional (FMI) e</a:t>
            </a:r>
          </a:p>
          <a:p>
            <a:pPr algn="just"/>
            <a:r>
              <a:rPr lang="pt-BR" dirty="0" smtClean="0">
                <a:latin typeface="Times New Roman" pitchFamily="18" charset="0"/>
                <a:cs typeface="Times New Roman" pitchFamily="18" charset="0"/>
              </a:rPr>
              <a:t>	a Carta de Havana que fracassou na criação da Organização Internacional do Comércio – OIC, substituída por um acordo – o</a:t>
            </a:r>
            <a:r>
              <a:rPr lang="pt-BR"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General Agreement on Tariffs and Trade</a:t>
            </a:r>
            <a:r>
              <a:rPr lang="en-US" dirty="0" smtClean="0">
                <a:latin typeface="Times New Roman" pitchFamily="18" charset="0"/>
                <a:cs typeface="Times New Roman" pitchFamily="18" charset="0"/>
              </a:rPr>
              <a:t> </a:t>
            </a:r>
            <a:r>
              <a:rPr lang="pt-BR" dirty="0" smtClean="0">
                <a:latin typeface="Times New Roman" pitchFamily="18" charset="0"/>
                <a:cs typeface="Times New Roman" pitchFamily="18" charset="0"/>
              </a:rPr>
              <a:t>– GATT/47 que disciplinou o comércio internacional por quase 50 anos, até à criação, em 15/04/1994, da Organização Mundial do Comércio - OMC;</a:t>
            </a:r>
          </a:p>
          <a:p>
            <a:r>
              <a:rPr lang="pt-BR" dirty="0" smtClean="0">
                <a:latin typeface="Times New Roman" pitchFamily="18" charset="0"/>
                <a:cs typeface="Times New Roman" pitchFamily="18" charset="0"/>
              </a:rPr>
              <a:t>	</a:t>
            </a:r>
            <a:endParaRPr lang="pt-BR" b="1" dirty="0" smtClean="0">
              <a:latin typeface="Times New Roman" pitchFamily="18" charset="0"/>
              <a:cs typeface="Times New Roman" pitchFamily="18" charset="0"/>
            </a:endParaRPr>
          </a:p>
          <a:p>
            <a:pPr algn="just"/>
            <a:r>
              <a:rPr lang="pt-BR" b="1" dirty="0" smtClean="0">
                <a:latin typeface="Times New Roman" pitchFamily="18" charset="0"/>
                <a:cs typeface="Times New Roman" pitchFamily="18" charset="0"/>
              </a:rPr>
              <a:t>	Com as inovações tecnológicas do pós-guerra e a decadência do modelo de guerra fria surge a etapa capitalista da globalização e a dimensão transnacional das relações internacionais. </a:t>
            </a:r>
          </a:p>
          <a:p>
            <a:pPr algn="just"/>
            <a:r>
              <a:rPr lang="pt-BR" b="1" dirty="0" smtClean="0">
                <a:latin typeface="Times New Roman" pitchFamily="18" charset="0"/>
                <a:cs typeface="Times New Roman" pitchFamily="18" charset="0"/>
              </a:rPr>
              <a:t>	Em 1989, com a queda do muro de Berlim e o fim da Guerra fria, os processos de regionalização são acirrados.  </a:t>
            </a: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dirty="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1754326"/>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dirty="0" smtClean="0"/>
          </a:p>
        </p:txBody>
      </p:sp>
      <p:pic>
        <p:nvPicPr>
          <p:cNvPr id="17410" name="Picture 2" descr="E:\fotos2012\33 (13) ViagemEuropa160108a090208\16 Frankfurt\Frankfurt 09 02 2008 002.jpg"/>
          <p:cNvPicPr>
            <a:picLocks noChangeAspect="1" noChangeArrowheads="1"/>
          </p:cNvPicPr>
          <p:nvPr/>
        </p:nvPicPr>
        <p:blipFill>
          <a:blip r:embed="rId3" cstate="print"/>
          <a:srcRect/>
          <a:stretch>
            <a:fillRect/>
          </a:stretch>
        </p:blipFill>
        <p:spPr bwMode="auto">
          <a:xfrm>
            <a:off x="0" y="1916832"/>
            <a:ext cx="9144000" cy="449548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1754326"/>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das Organizações Internacionais;</a:t>
            </a: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dirty="0" smtClean="0"/>
          </a:p>
        </p:txBody>
      </p:sp>
      <p:pic>
        <p:nvPicPr>
          <p:cNvPr id="18434" name="Picture 2" descr="E:\fotos2012\33 (13) ViagemEuropa160108a090208\16 Frankfurt\Frankfurt 09 02 2008 045.jpg"/>
          <p:cNvPicPr>
            <a:picLocks noChangeAspect="1" noChangeArrowheads="1"/>
          </p:cNvPicPr>
          <p:nvPr/>
        </p:nvPicPr>
        <p:blipFill>
          <a:blip r:embed="rId3" cstate="print"/>
          <a:srcRect/>
          <a:stretch>
            <a:fillRect/>
          </a:stretch>
        </p:blipFill>
        <p:spPr bwMode="auto">
          <a:xfrm>
            <a:off x="0" y="1772816"/>
            <a:ext cx="9144000" cy="4607072"/>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909310"/>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dos Processos de Integração Regional;</a:t>
            </a:r>
          </a:p>
          <a:p>
            <a:r>
              <a:rPr lang="pt-BR" b="1" dirty="0" smtClean="0">
                <a:latin typeface="Times New Roman" pitchFamily="18" charset="0"/>
                <a:cs typeface="Times New Roman" pitchFamily="18" charset="0"/>
              </a:rPr>
              <a:t>				</a:t>
            </a:r>
            <a:r>
              <a:rPr lang="pt-BR" b="1" dirty="0" smtClean="0">
                <a:solidFill>
                  <a:srgbClr val="FF0000"/>
                </a:solidFill>
                <a:latin typeface="Times New Roman" pitchFamily="18" charset="0"/>
                <a:cs typeface="Times New Roman" pitchFamily="18" charset="0"/>
              </a:rPr>
              <a:t> A União </a:t>
            </a:r>
            <a:r>
              <a:rPr lang="pt-BR" b="1" dirty="0" err="1" smtClean="0">
                <a:solidFill>
                  <a:srgbClr val="FF0000"/>
                </a:solidFill>
                <a:latin typeface="Times New Roman" pitchFamily="18" charset="0"/>
                <a:cs typeface="Times New Roman" pitchFamily="18" charset="0"/>
              </a:rPr>
              <a:t>Européia</a:t>
            </a:r>
            <a:endParaRPr lang="pt-BR" b="1" dirty="0" smtClean="0">
              <a:solidFill>
                <a:srgbClr val="FF0000"/>
              </a:solidFill>
              <a:latin typeface="Times New Roman" pitchFamily="18" charset="0"/>
              <a:cs typeface="Times New Roman" pitchFamily="18" charset="0"/>
            </a:endParaRPr>
          </a:p>
          <a:p>
            <a:pPr algn="just"/>
            <a:r>
              <a:rPr lang="pt-BR" b="1" dirty="0" smtClean="0">
                <a:latin typeface="Times New Roman" pitchFamily="18" charset="0"/>
                <a:cs typeface="Times New Roman" pitchFamily="18" charset="0"/>
              </a:rPr>
              <a:t>	Em meio à guerra fria e a perda da hegemonia no cenário internacional, começa a reconstrução europeia, agora, fundamentada na busca de acordos regionais. </a:t>
            </a:r>
          </a:p>
          <a:p>
            <a:pPr algn="just"/>
            <a:r>
              <a:rPr lang="pt-BR" b="1" dirty="0" smtClean="0">
                <a:latin typeface="Times New Roman" pitchFamily="18" charset="0"/>
                <a:cs typeface="Times New Roman" pitchFamily="18" charset="0"/>
              </a:rPr>
              <a:t>	Em 1951, formou-se a Comunidade Econômica do Carvão e do Aço – CECA</a:t>
            </a:r>
          </a:p>
          <a:p>
            <a:pPr algn="just"/>
            <a:r>
              <a:rPr lang="pt-BR" b="1" dirty="0" smtClean="0">
                <a:latin typeface="Times New Roman" pitchFamily="18" charset="0"/>
                <a:cs typeface="Times New Roman" pitchFamily="18" charset="0"/>
              </a:rPr>
              <a:t>	Em 1957, celebrou-se o </a:t>
            </a:r>
            <a:r>
              <a:rPr lang="pt-BR" b="1" dirty="0" smtClean="0">
                <a:solidFill>
                  <a:srgbClr val="FF0000"/>
                </a:solidFill>
                <a:latin typeface="Times New Roman" pitchFamily="18" charset="0"/>
                <a:cs typeface="Times New Roman" pitchFamily="18" charset="0"/>
              </a:rPr>
              <a:t>Tratado de Roma, </a:t>
            </a:r>
            <a:r>
              <a:rPr lang="pt-BR" b="1" dirty="0" smtClean="0">
                <a:latin typeface="Times New Roman" pitchFamily="18" charset="0"/>
                <a:cs typeface="Times New Roman" pitchFamily="18" charset="0"/>
              </a:rPr>
              <a:t>criando a Comunidade Econômica Europeia – CEE e a Comunidade Europeia de Energia Atômica – CEEA (EUROTOM)</a:t>
            </a:r>
          </a:p>
          <a:p>
            <a:pPr algn="just"/>
            <a:r>
              <a:rPr lang="pt-BR" b="1" dirty="0" smtClean="0">
                <a:latin typeface="Times New Roman" pitchFamily="18" charset="0"/>
                <a:cs typeface="Times New Roman" pitchFamily="18" charset="0"/>
              </a:rPr>
              <a:t>	Em 1985, os seis Estados originais (França, Alemanha Ocidental, Itália, Bélgica, Luxemburgo e Holanda) firmaram o Acordo </a:t>
            </a:r>
            <a:r>
              <a:rPr lang="pt-BR" b="1" dirty="0" err="1" smtClean="0">
                <a:latin typeface="Times New Roman" pitchFamily="18" charset="0"/>
                <a:cs typeface="Times New Roman" pitchFamily="18" charset="0"/>
              </a:rPr>
              <a:t>Schengen</a:t>
            </a:r>
            <a:r>
              <a:rPr lang="pt-BR" b="1" dirty="0" smtClean="0">
                <a:latin typeface="Times New Roman" pitchFamily="18" charset="0"/>
                <a:cs typeface="Times New Roman" pitchFamily="18" charset="0"/>
              </a:rPr>
              <a:t> </a:t>
            </a:r>
            <a:r>
              <a:rPr lang="pt-BR" dirty="0" smtClean="0">
                <a:latin typeface="Times New Roman" pitchFamily="18" charset="0"/>
                <a:cs typeface="Times New Roman" pitchFamily="18" charset="0"/>
              </a:rPr>
              <a:t>que estabeleceu a supressão das barreiras à livre circulação de cidadãos dos Estados-membros no espaço comunitário. 	No entanto, a facilidade de trânsito aos </a:t>
            </a:r>
            <a:r>
              <a:rPr lang="pt-BR" b="1" dirty="0" smtClean="0">
                <a:latin typeface="Times New Roman" pitchFamily="18" charset="0"/>
                <a:cs typeface="Times New Roman" pitchFamily="18" charset="0"/>
              </a:rPr>
              <a:t>cidadãos comunitários foi acompanhada de maiores restrições, xenofobia e perseguições aos imigrantes (os chamados </a:t>
            </a:r>
            <a:r>
              <a:rPr lang="pt-BR" b="1" i="1" dirty="0" smtClean="0">
                <a:latin typeface="Times New Roman" pitchFamily="18" charset="0"/>
                <a:cs typeface="Times New Roman" pitchFamily="18" charset="0"/>
              </a:rPr>
              <a:t>extracomunitários); </a:t>
            </a:r>
          </a:p>
          <a:p>
            <a:pPr algn="just"/>
            <a:r>
              <a:rPr lang="pt-BR" dirty="0" smtClean="0">
                <a:latin typeface="Times New Roman" pitchFamily="18" charset="0"/>
                <a:cs typeface="Times New Roman" pitchFamily="18" charset="0"/>
              </a:rPr>
              <a:t>	O </a:t>
            </a:r>
            <a:r>
              <a:rPr lang="pt-BR" dirty="0" smtClean="0">
                <a:solidFill>
                  <a:srgbClr val="FF0000"/>
                </a:solidFill>
                <a:latin typeface="Times New Roman" pitchFamily="18" charset="0"/>
                <a:cs typeface="Times New Roman" pitchFamily="18" charset="0"/>
              </a:rPr>
              <a:t>Tratado de </a:t>
            </a:r>
            <a:r>
              <a:rPr lang="pt-BR" dirty="0" err="1" smtClean="0">
                <a:solidFill>
                  <a:srgbClr val="FF0000"/>
                </a:solidFill>
                <a:latin typeface="Times New Roman" pitchFamily="18" charset="0"/>
                <a:cs typeface="Times New Roman" pitchFamily="18" charset="0"/>
              </a:rPr>
              <a:t>Maastricht</a:t>
            </a:r>
            <a:r>
              <a:rPr lang="pt-BR" dirty="0" smtClean="0">
                <a:latin typeface="Times New Roman" pitchFamily="18" charset="0"/>
                <a:cs typeface="Times New Roman" pitchFamily="18" charset="0"/>
              </a:rPr>
              <a:t>, de 1992, converteu a CEE em União Europeia (UE). Uma das medidas acordadas foi a decisão em adotar uma moeda única emitida por um Banco Central europeu – o euro (€) – que passou a circular em 2002 (mesmo sem a adesão de todos os membros, como o Reino Unido e a Dinamarca). </a:t>
            </a:r>
          </a:p>
          <a:p>
            <a:pPr algn="just"/>
            <a:endParaRPr lang="pt-BR" b="1" i="1" dirty="0" smtClean="0"/>
          </a:p>
          <a:p>
            <a:pPr algn="just"/>
            <a:endParaRPr lang="pt-BR" b="1" i="1" dirty="0" smtClean="0"/>
          </a:p>
          <a:p>
            <a:pPr algn="just"/>
            <a:endParaRPr lang="pt-BR" b="1" dirty="0" smtClean="0">
              <a:latin typeface="Times New Roman" pitchFamily="18" charset="0"/>
              <a:cs typeface="Times New Roman" pitchFamily="18" charset="0"/>
            </a:endParaRPr>
          </a:p>
          <a:p>
            <a:endParaRPr lang="pt-BR" dirty="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78313"/>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dos Processos de Integração Regional;</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O choque entre as tendências que apontam a formação dos “</a:t>
            </a:r>
            <a:r>
              <a:rPr lang="pt-BR" b="1" dirty="0" smtClean="0">
                <a:solidFill>
                  <a:srgbClr val="FF0000"/>
                </a:solidFill>
                <a:latin typeface="Times New Roman" pitchFamily="18" charset="0"/>
                <a:cs typeface="Times New Roman" pitchFamily="18" charset="0"/>
              </a:rPr>
              <a:t>Estados Unidos da Europa</a:t>
            </a:r>
            <a:r>
              <a:rPr lang="pt-BR" dirty="0" smtClean="0">
                <a:latin typeface="Times New Roman" pitchFamily="18" charset="0"/>
                <a:cs typeface="Times New Roman" pitchFamily="18" charset="0"/>
              </a:rPr>
              <a:t>” anunciados por Churchill ou para apenas o aprofundamento do modelo de cooperação, faz da integração europeia uma experiência que não se encontra mais no campo das relações interestatais clássicas, tampouco se configura como um novo megaestado.</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a:t>
            </a:r>
            <a:r>
              <a:rPr lang="pt-BR" dirty="0" err="1" smtClean="0">
                <a:latin typeface="Times New Roman" pitchFamily="18" charset="0"/>
                <a:cs typeface="Times New Roman" pitchFamily="18" charset="0"/>
              </a:rPr>
              <a:t>Ulrich</a:t>
            </a:r>
            <a:r>
              <a:rPr lang="pt-BR" dirty="0" smtClean="0">
                <a:latin typeface="Times New Roman" pitchFamily="18" charset="0"/>
                <a:cs typeface="Times New Roman" pitchFamily="18" charset="0"/>
              </a:rPr>
              <a:t> </a:t>
            </a:r>
            <a:r>
              <a:rPr lang="pt-BR" dirty="0" err="1" smtClean="0">
                <a:latin typeface="Times New Roman" pitchFamily="18" charset="0"/>
                <a:cs typeface="Times New Roman" pitchFamily="18" charset="0"/>
              </a:rPr>
              <a:t>Beck</a:t>
            </a:r>
            <a:r>
              <a:rPr lang="pt-BR" dirty="0" smtClean="0">
                <a:latin typeface="Times New Roman" pitchFamily="18" charset="0"/>
                <a:cs typeface="Times New Roman" pitchFamily="18" charset="0"/>
              </a:rPr>
              <a:t> (1999), no entanto, vê na União Europeia o despontar de uma nova forma de organização política derivada de uma transformação no conceito de soberania. Para o sociólogo alemão, os Estados foram obrigados a produzir instituições e regras internacionais que limitam sua soberania tradicional para, paradoxalmente, preservarem sua soberania.</a:t>
            </a:r>
          </a:p>
          <a:p>
            <a:pPr algn="just"/>
            <a:r>
              <a:rPr lang="pt-BR" dirty="0" smtClean="0"/>
              <a:t>	Esses novos Estados, dispostos a se associar para enfrentar a política e economia </a:t>
            </a:r>
            <a:r>
              <a:rPr lang="pt-BR" b="1" dirty="0" err="1" smtClean="0"/>
              <a:t>planetarizadas</a:t>
            </a:r>
            <a:r>
              <a:rPr lang="pt-BR" b="1" dirty="0" smtClean="0"/>
              <a:t> são chamados por </a:t>
            </a:r>
            <a:r>
              <a:rPr lang="pt-BR" b="1" dirty="0" err="1" smtClean="0"/>
              <a:t>Beck</a:t>
            </a:r>
            <a:r>
              <a:rPr lang="pt-BR" b="1" dirty="0" smtClean="0"/>
              <a:t> (1999, p. 231-232) de “</a:t>
            </a:r>
            <a:r>
              <a:rPr lang="pt-BR" b="1" dirty="0" smtClean="0">
                <a:solidFill>
                  <a:srgbClr val="FF0000"/>
                </a:solidFill>
              </a:rPr>
              <a:t>Estados transnacionais”</a:t>
            </a:r>
            <a:r>
              <a:rPr lang="pt-BR" b="1" dirty="0" smtClean="0"/>
              <a:t>, que se “[...] reúnem como resposta à globalização e com esta condição mantém a soberania regional e a identidade </a:t>
            </a:r>
            <a:r>
              <a:rPr lang="pt-BR" b="1" dirty="0" err="1" smtClean="0"/>
              <a:t>extra-nacional</a:t>
            </a:r>
            <a:r>
              <a:rPr lang="pt-BR" b="1" dirty="0" smtClean="0"/>
              <a:t>”. </a:t>
            </a:r>
          </a:p>
          <a:p>
            <a:pPr algn="just"/>
            <a:r>
              <a:rPr lang="pt-BR" b="1" dirty="0" smtClean="0"/>
              <a:t>	</a:t>
            </a:r>
          </a:p>
          <a:p>
            <a:endParaRPr lang="pt-BR"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524315"/>
          </a:xfrm>
          <a:prstGeom prst="rect">
            <a:avLst/>
          </a:prstGeom>
          <a:noFill/>
        </p:spPr>
        <p:txBody>
          <a:bodyPr wrap="square" rtlCol="0">
            <a:spAutoFit/>
          </a:bodyPr>
          <a:lstStyle/>
          <a:p>
            <a:pPr algn="just"/>
            <a:r>
              <a:rPr lang="pt-BR" dirty="0" smtClean="0">
                <a:solidFill>
                  <a:srgbClr val="FF0000"/>
                </a:solidFill>
                <a:latin typeface="Times New Roman" pitchFamily="18" charset="0"/>
                <a:cs typeface="Times New Roman" pitchFamily="18" charset="0"/>
              </a:rPr>
              <a:t>Lembre-se:</a:t>
            </a:r>
          </a:p>
          <a:p>
            <a:pPr algn="just"/>
            <a:r>
              <a:rPr lang="pt-BR" dirty="0" smtClean="0">
                <a:latin typeface="Times New Roman" pitchFamily="18" charset="0"/>
                <a:cs typeface="Times New Roman" pitchFamily="18" charset="0"/>
              </a:rPr>
              <a:t>	O bacharel em Administração Pública deve agir, pois, sob a égide da lei, delimitado entre os espaços, público e privado. </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Na esfera privada, o cidadão, inclusive, agente público, pode tudo que a lei não proíbe, enquanto, na esfera pública, o </a:t>
            </a:r>
            <a:r>
              <a:rPr lang="pt-BR" dirty="0" smtClean="0">
                <a:solidFill>
                  <a:srgbClr val="FF0000"/>
                </a:solidFill>
                <a:latin typeface="Times New Roman" pitchFamily="18" charset="0"/>
                <a:cs typeface="Times New Roman" pitchFamily="18" charset="0"/>
              </a:rPr>
              <a:t>agente público pode tão somente aquilo que a lei determina.</a:t>
            </a:r>
          </a:p>
          <a:p>
            <a:pPr algn="just"/>
            <a:endParaRPr lang="pt-BR" dirty="0" smtClean="0">
              <a:solidFill>
                <a:srgbClr val="FF0000"/>
              </a:solidFill>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Nas Relações Internacionais, uma multiplicidade de agentes interagem segundo </a:t>
            </a:r>
            <a:r>
              <a:rPr lang="pt-BR" dirty="0" smtClean="0">
                <a:solidFill>
                  <a:srgbClr val="FF0000"/>
                </a:solidFill>
                <a:latin typeface="Times New Roman" pitchFamily="18" charset="0"/>
                <a:cs typeface="Times New Roman" pitchFamily="18" charset="0"/>
              </a:rPr>
              <a:t>interesses</a:t>
            </a:r>
            <a:r>
              <a:rPr lang="pt-BR" dirty="0" smtClean="0">
                <a:latin typeface="Times New Roman" pitchFamily="18" charset="0"/>
                <a:cs typeface="Times New Roman" pitchFamily="18" charset="0"/>
              </a:rPr>
              <a:t> em confronto e cooperação e que, em especial, são</a:t>
            </a:r>
            <a:r>
              <a:rPr lang="pt-BR" dirty="0" smtClean="0">
                <a:solidFill>
                  <a:srgbClr val="FF0000"/>
                </a:solidFill>
                <a:latin typeface="Times New Roman" pitchFamily="18" charset="0"/>
                <a:cs typeface="Times New Roman" pitchFamily="18" charset="0"/>
              </a:rPr>
              <a:t> recíprocos</a:t>
            </a:r>
            <a:r>
              <a:rPr lang="pt-BR" dirty="0" smtClean="0">
                <a:latin typeface="Times New Roman" pitchFamily="18" charset="0"/>
                <a:cs typeface="Times New Roman" pitchFamily="18" charset="0"/>
              </a:rPr>
              <a:t>. </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Necessário, assim, um olhar inovador para o complexo de interações internacionais entre os </a:t>
            </a:r>
            <a:r>
              <a:rPr lang="pt-BR" dirty="0" smtClean="0">
                <a:solidFill>
                  <a:srgbClr val="FF0000"/>
                </a:solidFill>
                <a:latin typeface="Times New Roman" pitchFamily="18" charset="0"/>
                <a:cs typeface="Times New Roman" pitchFamily="18" charset="0"/>
              </a:rPr>
              <a:t>sujeitos de direito</a:t>
            </a:r>
            <a:r>
              <a:rPr lang="pt-BR" dirty="0" smtClean="0">
                <a:latin typeface="Times New Roman" pitchFamily="18" charset="0"/>
                <a:cs typeface="Times New Roman" pitchFamily="18" charset="0"/>
              </a:rPr>
              <a:t> como o próprio individuo, os Estados e as Organizações Internacionais.</a:t>
            </a:r>
          </a:p>
          <a:p>
            <a:pPr algn="just"/>
            <a:endParaRPr lang="pt-BR" dirty="0" smtClean="0">
              <a:latin typeface="Times New Roman" pitchFamily="18" charset="0"/>
              <a:cs typeface="Times New Roman" pitchFamily="18" charset="0"/>
            </a:endParaRPr>
          </a:p>
          <a:p>
            <a:pPr algn="just"/>
            <a:r>
              <a:rPr lang="pt-BR" dirty="0" smtClean="0">
                <a:latin typeface="Times New Roman" pitchFamily="18" charset="0"/>
                <a:cs typeface="Times New Roman" pitchFamily="18" charset="0"/>
              </a:rPr>
              <a:t>	A </a:t>
            </a:r>
            <a:r>
              <a:rPr lang="pt-BR" dirty="0" smtClean="0">
                <a:solidFill>
                  <a:srgbClr val="FF0000"/>
                </a:solidFill>
                <a:latin typeface="Times New Roman" pitchFamily="18" charset="0"/>
                <a:cs typeface="Times New Roman" pitchFamily="18" charset="0"/>
              </a:rPr>
              <a:t>globalização, em meio a prática neoliberal</a:t>
            </a:r>
            <a:r>
              <a:rPr lang="pt-BR" dirty="0" smtClean="0">
                <a:latin typeface="Times New Roman" pitchFamily="18" charset="0"/>
                <a:cs typeface="Times New Roman" pitchFamily="18" charset="0"/>
              </a:rPr>
              <a:t>, tão somente redimensionou o Estado Nação, já não somente assistencial (</a:t>
            </a:r>
            <a:r>
              <a:rPr lang="en-US" i="1" dirty="0" smtClean="0">
                <a:solidFill>
                  <a:srgbClr val="FF0000"/>
                </a:solidFill>
                <a:latin typeface="Times New Roman" pitchFamily="18" charset="0"/>
                <a:cs typeface="Times New Roman" pitchFamily="18" charset="0"/>
              </a:rPr>
              <a:t>Welfare State</a:t>
            </a:r>
            <a:r>
              <a:rPr lang="pt-BR" dirty="0" smtClean="0">
                <a:latin typeface="Times New Roman" pitchFamily="18" charset="0"/>
                <a:cs typeface="Times New Roman" pitchFamily="18" charset="0"/>
              </a:rPr>
              <a:t>), mas, agora, </a:t>
            </a:r>
            <a:r>
              <a:rPr lang="pt-BR" dirty="0" smtClean="0">
                <a:solidFill>
                  <a:srgbClr val="FF0000"/>
                </a:solidFill>
                <a:latin typeface="Times New Roman" pitchFamily="18" charset="0"/>
                <a:cs typeface="Times New Roman" pitchFamily="18" charset="0"/>
              </a:rPr>
              <a:t>eficiente</a:t>
            </a:r>
            <a:r>
              <a:rPr lang="pt-BR" dirty="0" smtClean="0">
                <a:latin typeface="Times New Roman" pitchFamily="18" charset="0"/>
                <a:cs typeface="Times New Roman" pitchFamily="18" charset="0"/>
              </a:rPr>
              <a:t> .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293757"/>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dos Processos de Integração Regional;</a:t>
            </a: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Quatro liberdades Fundamentais: Pessoas, serviços, bens e capitais.</a:t>
            </a:r>
          </a:p>
          <a:p>
            <a:r>
              <a:rPr lang="pt-BR" b="1" dirty="0" smtClean="0">
                <a:latin typeface="Times New Roman" pitchFamily="18" charset="0"/>
                <a:cs typeface="Times New Roman" pitchFamily="18" charset="0"/>
              </a:rPr>
              <a:t>	Etapas da Integração econômico-política: Ver obra clássica de Bela </a:t>
            </a:r>
            <a:r>
              <a:rPr lang="pt-BR" b="1" dirty="0" err="1" smtClean="0">
                <a:latin typeface="Times New Roman" pitchFamily="18" charset="0"/>
                <a:cs typeface="Times New Roman" pitchFamily="18" charset="0"/>
              </a:rPr>
              <a:t>Balassa</a:t>
            </a:r>
            <a:r>
              <a:rPr lang="pt-BR" b="1" dirty="0" smtClean="0">
                <a:latin typeface="Times New Roman" pitchFamily="18" charset="0"/>
                <a:cs typeface="Times New Roman" pitchFamily="18" charset="0"/>
              </a:rPr>
              <a:t>, 1964. </a:t>
            </a:r>
          </a:p>
          <a:p>
            <a:pPr algn="just"/>
            <a:r>
              <a:rPr lang="pt-BR" sz="1600" dirty="0" smtClean="0">
                <a:latin typeface="Times New Roman" pitchFamily="18" charset="0"/>
                <a:cs typeface="Times New Roman" pitchFamily="18" charset="0"/>
              </a:rPr>
              <a:t>[...] a </a:t>
            </a:r>
            <a:r>
              <a:rPr lang="pt-BR" sz="1600" i="1" dirty="0" smtClean="0">
                <a:latin typeface="Times New Roman" pitchFamily="18" charset="0"/>
                <a:cs typeface="Times New Roman" pitchFamily="18" charset="0"/>
              </a:rPr>
              <a:t>zona de livre comércio</a:t>
            </a:r>
            <a:r>
              <a:rPr lang="pt-BR" sz="1600" dirty="0" smtClean="0">
                <a:latin typeface="Times New Roman" pitchFamily="18" charset="0"/>
                <a:cs typeface="Times New Roman" pitchFamily="18" charset="0"/>
              </a:rPr>
              <a:t>, como forma menos complexa de integração, pressupõe a eliminação de tarifas e barreiras não tarifárias, sejam estas técnicas, </a:t>
            </a:r>
            <a:r>
              <a:rPr lang="pt-BR" sz="1600" dirty="0" err="1" smtClean="0">
                <a:latin typeface="Times New Roman" pitchFamily="18" charset="0"/>
                <a:cs typeface="Times New Roman" pitchFamily="18" charset="0"/>
              </a:rPr>
              <a:t>fito-sanitárias</a:t>
            </a:r>
            <a:r>
              <a:rPr lang="pt-BR" sz="1600" dirty="0" smtClean="0">
                <a:latin typeface="Times New Roman" pitchFamily="18" charset="0"/>
                <a:cs typeface="Times New Roman" pitchFamily="18" charset="0"/>
              </a:rPr>
              <a:t>, quantitativas, ou de qualquer natureza, que acarretem restrições ao comércio entre os Estados integrantes;</a:t>
            </a:r>
          </a:p>
          <a:p>
            <a:pPr algn="just"/>
            <a:r>
              <a:rPr lang="pt-BR" sz="1600" dirty="0" smtClean="0">
                <a:latin typeface="Times New Roman" pitchFamily="18" charset="0"/>
                <a:cs typeface="Times New Roman" pitchFamily="18" charset="0"/>
              </a:rPr>
              <a:t>[...] a </a:t>
            </a:r>
            <a:r>
              <a:rPr lang="pt-BR" sz="1600" i="1" dirty="0" smtClean="0">
                <a:latin typeface="Times New Roman" pitchFamily="18" charset="0"/>
                <a:cs typeface="Times New Roman" pitchFamily="18" charset="0"/>
              </a:rPr>
              <a:t>união aduaneira </a:t>
            </a:r>
            <a:r>
              <a:rPr lang="pt-BR" sz="1600" dirty="0" smtClean="0">
                <a:latin typeface="Times New Roman" pitchFamily="18" charset="0"/>
                <a:cs typeface="Times New Roman" pitchFamily="18" charset="0"/>
              </a:rPr>
              <a:t>agrega ao modelo anterior a instituição de tarifa externa comum e regime geral de origem, aplicáveis em toda a união alfandegária, em relação a importações procedentes de terceiros Estados;</a:t>
            </a:r>
          </a:p>
          <a:p>
            <a:pPr algn="just"/>
            <a:r>
              <a:rPr lang="pt-BR" sz="1600" dirty="0" smtClean="0">
                <a:latin typeface="Times New Roman" pitchFamily="18" charset="0"/>
                <a:cs typeface="Times New Roman" pitchFamily="18" charset="0"/>
              </a:rPr>
              <a:t>[...] o </a:t>
            </a:r>
            <a:r>
              <a:rPr lang="pt-BR" sz="1600" i="1" dirty="0" smtClean="0">
                <a:latin typeface="Times New Roman" pitchFamily="18" charset="0"/>
                <a:cs typeface="Times New Roman" pitchFamily="18" charset="0"/>
              </a:rPr>
              <a:t>mercado comum </a:t>
            </a:r>
            <a:r>
              <a:rPr lang="pt-BR" sz="1600" dirty="0" smtClean="0">
                <a:latin typeface="Times New Roman" pitchFamily="18" charset="0"/>
                <a:cs typeface="Times New Roman" pitchFamily="18" charset="0"/>
              </a:rPr>
              <a:t>adiciona [...] a supressão de barreiras à livre circulação de pessoas, serviços, mercadorias e capitais entre os Estados-membros, bem como exige grau mínimo de coordenação e harmonização de políticas econômicas comuns, em setores vitais da economia integrada;</a:t>
            </a:r>
          </a:p>
          <a:p>
            <a:pPr algn="just"/>
            <a:r>
              <a:rPr lang="pt-BR" sz="1600" dirty="0" smtClean="0">
                <a:latin typeface="Times New Roman" pitchFamily="18" charset="0"/>
                <a:cs typeface="Times New Roman" pitchFamily="18" charset="0"/>
              </a:rPr>
              <a:t>[...] a partir do mercado comum, surge a possibilidade de evolução </a:t>
            </a:r>
            <a:r>
              <a:rPr lang="pt-BR" sz="1600" dirty="0" err="1" smtClean="0">
                <a:latin typeface="Times New Roman" pitchFamily="18" charset="0"/>
                <a:cs typeface="Times New Roman" pitchFamily="18" charset="0"/>
              </a:rPr>
              <a:t>subseqüente</a:t>
            </a:r>
            <a:r>
              <a:rPr lang="pt-BR" sz="1600" dirty="0" smtClean="0">
                <a:latin typeface="Times New Roman" pitchFamily="18" charset="0"/>
                <a:cs typeface="Times New Roman" pitchFamily="18" charset="0"/>
              </a:rPr>
              <a:t> rumo [ao] [...] </a:t>
            </a:r>
            <a:r>
              <a:rPr lang="pt-BR" sz="1600" i="1" dirty="0" smtClean="0">
                <a:latin typeface="Times New Roman" pitchFamily="18" charset="0"/>
                <a:cs typeface="Times New Roman" pitchFamily="18" charset="0"/>
              </a:rPr>
              <a:t>mercado único</a:t>
            </a:r>
            <a:r>
              <a:rPr lang="pt-BR" sz="1600" dirty="0" smtClean="0">
                <a:latin typeface="Times New Roman" pitchFamily="18" charset="0"/>
                <a:cs typeface="Times New Roman" pitchFamily="18" charset="0"/>
              </a:rPr>
              <a:t>, podendo chegar a uma </a:t>
            </a:r>
            <a:r>
              <a:rPr lang="pt-BR" sz="1600" i="1" dirty="0" smtClean="0">
                <a:latin typeface="Times New Roman" pitchFamily="18" charset="0"/>
                <a:cs typeface="Times New Roman" pitchFamily="18" charset="0"/>
              </a:rPr>
              <a:t>união econômica</a:t>
            </a:r>
            <a:r>
              <a:rPr lang="pt-BR" sz="1600" dirty="0" smtClean="0">
                <a:latin typeface="Times New Roman" pitchFamily="18" charset="0"/>
                <a:cs typeface="Times New Roman" pitchFamily="18" charset="0"/>
              </a:rPr>
              <a:t>, onde além da supressão de barreiras seja institucionalizada a unidade e organicidade do mercado abrangido por esse território, podendo alcançar os patamares de </a:t>
            </a:r>
            <a:r>
              <a:rPr lang="pt-BR" sz="1600" i="1" dirty="0" smtClean="0">
                <a:latin typeface="Times New Roman" pitchFamily="18" charset="0"/>
                <a:cs typeface="Times New Roman" pitchFamily="18" charset="0"/>
              </a:rPr>
              <a:t>união monetária</a:t>
            </a:r>
            <a:r>
              <a:rPr lang="pt-BR" sz="1600" dirty="0" smtClean="0">
                <a:latin typeface="Times New Roman" pitchFamily="18" charset="0"/>
                <a:cs typeface="Times New Roman" pitchFamily="18" charset="0"/>
              </a:rPr>
              <a:t>, ou mesmo o grau maior ou menor de </a:t>
            </a:r>
            <a:r>
              <a:rPr lang="pt-BR" sz="1600" i="1" dirty="0" smtClean="0">
                <a:latin typeface="Times New Roman" pitchFamily="18" charset="0"/>
                <a:cs typeface="Times New Roman" pitchFamily="18" charset="0"/>
              </a:rPr>
              <a:t>união política</a:t>
            </a:r>
            <a:r>
              <a:rPr lang="pt-BR" sz="1600" dirty="0" smtClean="0">
                <a:latin typeface="Times New Roman" pitchFamily="18" charset="0"/>
                <a:cs typeface="Times New Roman" pitchFamily="18" charset="0"/>
              </a:rPr>
              <a:t>.</a:t>
            </a:r>
          </a:p>
          <a:p>
            <a:pPr algn="just"/>
            <a:endParaRPr lang="pt-BR" sz="1600" dirty="0" smtClean="0">
              <a:latin typeface="Times New Roman" pitchFamily="18" charset="0"/>
              <a:cs typeface="Times New Roman" pitchFamily="18" charset="0"/>
            </a:endParaRPr>
          </a:p>
          <a:p>
            <a:pPr algn="just"/>
            <a:r>
              <a:rPr lang="pt-BR" sz="1200" dirty="0" smtClean="0">
                <a:latin typeface="Times New Roman" pitchFamily="18" charset="0"/>
                <a:cs typeface="Times New Roman" pitchFamily="18" charset="0"/>
              </a:rPr>
              <a:t>Ver, além de </a:t>
            </a:r>
            <a:r>
              <a:rPr lang="pt-BR" sz="1200" dirty="0" err="1" smtClean="0">
                <a:latin typeface="Times New Roman" pitchFamily="18" charset="0"/>
                <a:cs typeface="Times New Roman" pitchFamily="18" charset="0"/>
              </a:rPr>
              <a:t>Casella</a:t>
            </a:r>
            <a:r>
              <a:rPr lang="pt-BR" sz="1200" dirty="0" smtClean="0">
                <a:latin typeface="Times New Roman" pitchFamily="18" charset="0"/>
                <a:cs typeface="Times New Roman" pitchFamily="18" charset="0"/>
              </a:rPr>
              <a:t> (1996, p.34), especialmente, Bela </a:t>
            </a:r>
            <a:r>
              <a:rPr lang="pt-BR" sz="1200" dirty="0" err="1" smtClean="0">
                <a:latin typeface="Times New Roman" pitchFamily="18" charset="0"/>
                <a:cs typeface="Times New Roman" pitchFamily="18" charset="0"/>
              </a:rPr>
              <a:t>Balassa</a:t>
            </a:r>
            <a:r>
              <a:rPr lang="pt-BR" sz="1200" dirty="0" smtClean="0">
                <a:latin typeface="Times New Roman" pitchFamily="18" charset="0"/>
                <a:cs typeface="Times New Roman" pitchFamily="18" charset="0"/>
              </a:rPr>
              <a:t>,  Alexander. </a:t>
            </a:r>
            <a:r>
              <a:rPr lang="pt-PT" sz="1200" i="1" dirty="0" smtClean="0">
                <a:latin typeface="Times New Roman" pitchFamily="18" charset="0"/>
                <a:cs typeface="Times New Roman" pitchFamily="18" charset="0"/>
              </a:rPr>
              <a:t>Teoria da integração económica</a:t>
            </a:r>
            <a:r>
              <a:rPr lang="pt-PT" sz="1200" dirty="0" smtClean="0">
                <a:latin typeface="Times New Roman" pitchFamily="18" charset="0"/>
                <a:cs typeface="Times New Roman" pitchFamily="18" charset="0"/>
              </a:rPr>
              <a:t>. V 2. Colecção estudos de economia moderna. 2 ed. Livr. Clássica, 1964.</a:t>
            </a:r>
            <a:endParaRPr lang="pt-BR" sz="1200" dirty="0" smtClean="0">
              <a:latin typeface="Times New Roman" pitchFamily="18" charset="0"/>
              <a:cs typeface="Times New Roman" pitchFamily="18" charset="0"/>
            </a:endParaRPr>
          </a:p>
          <a:p>
            <a:pPr algn="just"/>
            <a:endParaRPr lang="pt-BR" sz="16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7848302"/>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dos Processos de Integração Regional;</a:t>
            </a:r>
          </a:p>
          <a:p>
            <a:r>
              <a:rPr lang="pt-BR" b="1" dirty="0" smtClean="0">
                <a:latin typeface="Times New Roman" pitchFamily="18" charset="0"/>
                <a:cs typeface="Times New Roman" pitchFamily="18" charset="0"/>
              </a:rPr>
              <a:t>	Integração nas Américas:</a:t>
            </a:r>
          </a:p>
          <a:p>
            <a:r>
              <a:rPr lang="pt-BR" b="1" dirty="0" smtClean="0">
                <a:latin typeface="Times New Roman" pitchFamily="18" charset="0"/>
                <a:cs typeface="Times New Roman" pitchFamily="18" charset="0"/>
              </a:rPr>
              <a:t>	</a:t>
            </a:r>
            <a:r>
              <a:rPr lang="pt-BR" b="1" dirty="0" err="1" smtClean="0">
                <a:latin typeface="Times New Roman" pitchFamily="18" charset="0"/>
                <a:cs typeface="Times New Roman" pitchFamily="18" charset="0"/>
              </a:rPr>
              <a:t>Simón</a:t>
            </a:r>
            <a:r>
              <a:rPr lang="pt-BR" b="1" dirty="0" smtClean="0">
                <a:latin typeface="Times New Roman" pitchFamily="18" charset="0"/>
                <a:cs typeface="Times New Roman" pitchFamily="18" charset="0"/>
              </a:rPr>
              <a:t> Bolívar (1783-1830) defendeu uma confederação americana de Estados independentes;</a:t>
            </a:r>
          </a:p>
          <a:p>
            <a:r>
              <a:rPr lang="pt-BR" b="1" dirty="0" smtClean="0">
                <a:latin typeface="Times New Roman" pitchFamily="18" charset="0"/>
                <a:cs typeface="Times New Roman" pitchFamily="18" charset="0"/>
              </a:rPr>
              <a:t>	Associação Latino-americana de Livre Comércio - ALALC, 1960 , sob inspiração da CEPAL, órgão da ONU, de 1948, que defendia o modelo de substituição de importações. (teóricos Raul </a:t>
            </a:r>
            <a:r>
              <a:rPr lang="pt-BR" b="1" dirty="0" err="1" smtClean="0">
                <a:latin typeface="Times New Roman" pitchFamily="18" charset="0"/>
                <a:cs typeface="Times New Roman" pitchFamily="18" charset="0"/>
              </a:rPr>
              <a:t>Prebish</a:t>
            </a:r>
            <a:r>
              <a:rPr lang="pt-BR" b="1" dirty="0" smtClean="0">
                <a:latin typeface="Times New Roman" pitchFamily="18" charset="0"/>
                <a:cs typeface="Times New Roman" pitchFamily="18" charset="0"/>
              </a:rPr>
              <a:t> (1901-1986) e Celso Furtado (1920-2004);</a:t>
            </a:r>
          </a:p>
          <a:p>
            <a:pPr algn="just"/>
            <a:r>
              <a:rPr lang="pt-BR" b="1" dirty="0" smtClean="0">
                <a:latin typeface="Times New Roman" pitchFamily="18" charset="0"/>
                <a:cs typeface="Times New Roman" pitchFamily="18" charset="0"/>
              </a:rPr>
              <a:t>	Mercado Comum Centro-americano, 1960;</a:t>
            </a:r>
          </a:p>
          <a:p>
            <a:pPr algn="just"/>
            <a:r>
              <a:rPr lang="pt-BR" b="1" dirty="0" smtClean="0">
                <a:latin typeface="Times New Roman" pitchFamily="18" charset="0"/>
                <a:cs typeface="Times New Roman" pitchFamily="18" charset="0"/>
              </a:rPr>
              <a:t>	Comunidade Andina de Nações - CAN, 1969, (Bolívia, Chile, Equador, </a:t>
            </a:r>
            <a:r>
              <a:rPr lang="pt-BR" b="1" dirty="0" err="1" smtClean="0">
                <a:latin typeface="Times New Roman" pitchFamily="18" charset="0"/>
                <a:cs typeface="Times New Roman" pitchFamily="18" charset="0"/>
              </a:rPr>
              <a:t>Colombia</a:t>
            </a:r>
            <a:r>
              <a:rPr lang="pt-BR" b="1" dirty="0" smtClean="0">
                <a:latin typeface="Times New Roman" pitchFamily="18" charset="0"/>
                <a:cs typeface="Times New Roman" pitchFamily="18" charset="0"/>
              </a:rPr>
              <a:t> e Venezuela); </a:t>
            </a:r>
          </a:p>
          <a:p>
            <a:pPr algn="just"/>
            <a:r>
              <a:rPr lang="pt-BR" b="1" dirty="0" smtClean="0">
                <a:latin typeface="Times New Roman" pitchFamily="18" charset="0"/>
                <a:cs typeface="Times New Roman" pitchFamily="18" charset="0"/>
              </a:rPr>
              <a:t>	Comunidade do Caribe - CARICOM, 1973;</a:t>
            </a:r>
          </a:p>
          <a:p>
            <a:pPr algn="just"/>
            <a:r>
              <a:rPr lang="pt-BR" b="1" dirty="0" smtClean="0">
                <a:latin typeface="Times New Roman" pitchFamily="18" charset="0"/>
                <a:cs typeface="Times New Roman" pitchFamily="18" charset="0"/>
              </a:rPr>
              <a:t>	Associação Latino-americana de Integração - ALADI, 1980, (Argentina, Brasil, Chile, Uruguai, México, Paraguai, Peru, </a:t>
            </a:r>
            <a:r>
              <a:rPr lang="pt-BR" b="1" dirty="0" err="1" smtClean="0">
                <a:latin typeface="Times New Roman" pitchFamily="18" charset="0"/>
                <a:cs typeface="Times New Roman" pitchFamily="18" charset="0"/>
              </a:rPr>
              <a:t>Colombia</a:t>
            </a:r>
            <a:r>
              <a:rPr lang="pt-BR" b="1" dirty="0" smtClean="0">
                <a:latin typeface="Times New Roman" pitchFamily="18" charset="0"/>
                <a:cs typeface="Times New Roman" pitchFamily="18" charset="0"/>
              </a:rPr>
              <a:t>, Equador, Venezuela e Bolívia), mais Cuba.</a:t>
            </a:r>
          </a:p>
          <a:p>
            <a:pPr algn="just"/>
            <a:r>
              <a:rPr lang="pt-BR" b="1" dirty="0" smtClean="0">
                <a:latin typeface="Times New Roman" pitchFamily="18" charset="0"/>
                <a:cs typeface="Times New Roman" pitchFamily="18" charset="0"/>
              </a:rPr>
              <a:t>	A partir da segunda metade dos anos 80, novas democracias com liberalização comercial e integração regional foram incentivadas e articuladas. Surgem novos acordos regionais nas Américas:</a:t>
            </a:r>
          </a:p>
          <a:p>
            <a:pPr algn="just"/>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a:t>
            </a:r>
          </a:p>
          <a:p>
            <a:pPr algn="just"/>
            <a:endParaRPr lang="pt-BR" b="1" dirty="0" smtClean="0">
              <a:latin typeface="Times New Roman" pitchFamily="18" charset="0"/>
              <a:cs typeface="Times New Roman" pitchFamily="18" charset="0"/>
            </a:endParaRPr>
          </a:p>
          <a:p>
            <a:pPr algn="just"/>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a:t>
            </a: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dirty="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6740307"/>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3 – As Relações Internacionais Além do Estado: a dimensão supranacional:</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Uma História Política dos Processos de Integração Regional;</a:t>
            </a:r>
          </a:p>
          <a:p>
            <a:pPr algn="just"/>
            <a:endParaRPr lang="pt-BR" b="1" dirty="0" smtClean="0">
              <a:latin typeface="Times New Roman" pitchFamily="18" charset="0"/>
              <a:cs typeface="Times New Roman" pitchFamily="18" charset="0"/>
            </a:endParaRPr>
          </a:p>
          <a:p>
            <a:pPr algn="just"/>
            <a:r>
              <a:rPr lang="pt-BR" b="1" dirty="0" smtClean="0">
                <a:latin typeface="Times New Roman" pitchFamily="18" charset="0"/>
                <a:cs typeface="Times New Roman" pitchFamily="18" charset="0"/>
              </a:rPr>
              <a:t>	Mercosul, cujo tratado foi celebrado nos governos de Carlos Menem (Argentina) e Fernando Collor de Mello (Brasil), em 26/03/1991;</a:t>
            </a:r>
          </a:p>
          <a:p>
            <a:r>
              <a:rPr lang="pt-BR" dirty="0" smtClean="0"/>
              <a:t>	Conselho do Mercado Comum (órgão político, formado pelos ministros de Relações Exteriores e Economia dos países-membros); </a:t>
            </a:r>
          </a:p>
          <a:p>
            <a:r>
              <a:rPr lang="pt-BR" dirty="0" smtClean="0"/>
              <a:t>	Grupo Mercado Comum (órgão executivo coordenado pelos ministros de Relações Exteriores e destinado a aplicar o decidido pelo Conselho); e </a:t>
            </a:r>
          </a:p>
          <a:p>
            <a:r>
              <a:rPr lang="pt-BR" dirty="0" smtClean="0"/>
              <a:t>	a Secretaria Administrativa, sediada em Montevidéu. </a:t>
            </a:r>
          </a:p>
          <a:p>
            <a:pPr algn="just"/>
            <a:endParaRPr lang="pt-BR" b="1" dirty="0" smtClean="0">
              <a:latin typeface="Times New Roman" pitchFamily="18" charset="0"/>
              <a:cs typeface="Times New Roman" pitchFamily="18" charset="0"/>
            </a:endParaRPr>
          </a:p>
          <a:p>
            <a:pPr algn="just"/>
            <a:r>
              <a:rPr lang="pt-BR" b="1" dirty="0" smtClean="0">
                <a:latin typeface="Times New Roman" pitchFamily="18" charset="0"/>
                <a:cs typeface="Times New Roman" pitchFamily="18" charset="0"/>
              </a:rPr>
              <a:t>	NAFTA – North America </a:t>
            </a:r>
            <a:r>
              <a:rPr lang="pt-BR" b="1" dirty="0" err="1" smtClean="0">
                <a:latin typeface="Times New Roman" pitchFamily="18" charset="0"/>
                <a:cs typeface="Times New Roman" pitchFamily="18" charset="0"/>
              </a:rPr>
              <a:t>Free</a:t>
            </a:r>
            <a:r>
              <a:rPr lang="pt-BR" b="1" dirty="0" smtClean="0">
                <a:latin typeface="Times New Roman" pitchFamily="18" charset="0"/>
                <a:cs typeface="Times New Roman" pitchFamily="18" charset="0"/>
              </a:rPr>
              <a:t> Trade </a:t>
            </a:r>
            <a:r>
              <a:rPr lang="pt-BR" b="1" dirty="0" err="1" smtClean="0">
                <a:latin typeface="Times New Roman" pitchFamily="18" charset="0"/>
                <a:cs typeface="Times New Roman" pitchFamily="18" charset="0"/>
              </a:rPr>
              <a:t>Agreement</a:t>
            </a:r>
            <a:r>
              <a:rPr lang="pt-BR" b="1" dirty="0" smtClean="0">
                <a:latin typeface="Times New Roman" pitchFamily="18" charset="0"/>
                <a:cs typeface="Times New Roman" pitchFamily="18" charset="0"/>
              </a:rPr>
              <a:t>, 1994;</a:t>
            </a:r>
          </a:p>
          <a:p>
            <a:pPr algn="just"/>
            <a:r>
              <a:rPr lang="pt-BR" b="1" dirty="0" smtClean="0">
                <a:latin typeface="Times New Roman" pitchFamily="18" charset="0"/>
                <a:cs typeface="Times New Roman" pitchFamily="18" charset="0"/>
              </a:rPr>
              <a:t>	ALCA – proposta na 1 Cúpula das Américas, por Bill Clinton (presidente dos EUA entre 1993 – 2001)</a:t>
            </a:r>
          </a:p>
          <a:p>
            <a:pPr algn="just"/>
            <a:r>
              <a:rPr lang="pt-BR" b="1" dirty="0" smtClean="0">
                <a:latin typeface="Times New Roman" pitchFamily="18" charset="0"/>
                <a:cs typeface="Times New Roman" pitchFamily="18" charset="0"/>
              </a:rPr>
              <a:t>	</a:t>
            </a:r>
            <a:r>
              <a:rPr lang="pt-BR" b="1" dirty="0" err="1" smtClean="0">
                <a:latin typeface="Times New Roman" pitchFamily="18" charset="0"/>
                <a:cs typeface="Times New Roman" pitchFamily="18" charset="0"/>
              </a:rPr>
              <a:t>Unasul</a:t>
            </a:r>
            <a:r>
              <a:rPr lang="pt-BR" b="1" dirty="0" smtClean="0">
                <a:latin typeface="Times New Roman" pitchFamily="18" charset="0"/>
                <a:cs typeface="Times New Roman" pitchFamily="18" charset="0"/>
              </a:rPr>
              <a:t>, 23/05/2008 (Argentina, Bolívia, Brasil, Chile, </a:t>
            </a:r>
            <a:r>
              <a:rPr lang="pt-BR" b="1" dirty="0" err="1" smtClean="0">
                <a:latin typeface="Times New Roman" pitchFamily="18" charset="0"/>
                <a:cs typeface="Times New Roman" pitchFamily="18" charset="0"/>
              </a:rPr>
              <a:t>Colombia</a:t>
            </a:r>
            <a:r>
              <a:rPr lang="pt-BR" b="1" dirty="0" smtClean="0">
                <a:latin typeface="Times New Roman" pitchFamily="18" charset="0"/>
                <a:cs typeface="Times New Roman" pitchFamily="18" charset="0"/>
              </a:rPr>
              <a:t>, Equador, Guiana, Paraguai, </a:t>
            </a:r>
            <a:r>
              <a:rPr lang="pt-BR" b="1" dirty="0" err="1" smtClean="0">
                <a:latin typeface="Times New Roman" pitchFamily="18" charset="0"/>
                <a:cs typeface="Times New Roman" pitchFamily="18" charset="0"/>
              </a:rPr>
              <a:t>Perú</a:t>
            </a:r>
            <a:r>
              <a:rPr lang="pt-BR" b="1" dirty="0" smtClean="0">
                <a:latin typeface="Times New Roman" pitchFamily="18" charset="0"/>
                <a:cs typeface="Times New Roman" pitchFamily="18" charset="0"/>
              </a:rPr>
              <a:t>, Suriname, Uruguai e Venezuela);</a:t>
            </a: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a:t>
            </a:r>
          </a:p>
          <a:p>
            <a:pPr algn="just"/>
            <a:r>
              <a:rPr lang="pt-BR" b="1" dirty="0" smtClean="0">
                <a:latin typeface="Times New Roman" pitchFamily="18" charset="0"/>
                <a:cs typeface="Times New Roman" pitchFamily="18" charset="0"/>
              </a:rPr>
              <a:t>	</a:t>
            </a: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b="1" dirty="0" smtClean="0">
              <a:latin typeface="Times New Roman" pitchFamily="18" charset="0"/>
              <a:cs typeface="Times New Roman" pitchFamily="18" charset="0"/>
            </a:endParaRPr>
          </a:p>
          <a:p>
            <a:endParaRPr lang="pt-BR" dirty="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Retângulo 4"/>
          <p:cNvSpPr/>
          <p:nvPr/>
        </p:nvSpPr>
        <p:spPr>
          <a:xfrm>
            <a:off x="2568887" y="3244334"/>
            <a:ext cx="4006225" cy="646331"/>
          </a:xfrm>
          <a:prstGeom prst="rect">
            <a:avLst/>
          </a:prstGeom>
        </p:spPr>
        <p:txBody>
          <a:bodyPr wrap="none">
            <a:spAutoFit/>
          </a:bodyPr>
          <a:lstStyle/>
          <a:p>
            <a:pPr algn="ctr">
              <a:defRPr/>
            </a:pPr>
            <a:r>
              <a:rPr lang="pt-BR" sz="3600" b="1" dirty="0">
                <a:solidFill>
                  <a:schemeClr val="accent5">
                    <a:lumMod val="75000"/>
                  </a:schemeClr>
                </a:solidFill>
              </a:rPr>
              <a:t>Fim da Unidade </a:t>
            </a:r>
            <a:r>
              <a:rPr lang="pt-BR" sz="3600" b="1" dirty="0" smtClean="0">
                <a:solidFill>
                  <a:schemeClr val="accent5">
                    <a:lumMod val="75000"/>
                  </a:schemeClr>
                </a:solidFill>
              </a:rPr>
              <a:t>3</a:t>
            </a:r>
            <a:endParaRPr lang="pt-BR" sz="3600" b="1"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247317"/>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Termina a Guerra Fria: enfim a paz perpétua?</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ONGs, “Governança Global” e a Nova Política Planetária;</a:t>
            </a: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Objetivos específicos e aprendizagem:</a:t>
            </a:r>
          </a:p>
          <a:p>
            <a:r>
              <a:rPr lang="pt-BR" sz="1600" dirty="0" smtClean="0">
                <a:latin typeface="Times New Roman" pitchFamily="18" charset="0"/>
                <a:cs typeface="Times New Roman" pitchFamily="18" charset="0"/>
              </a:rPr>
              <a:t>- Compreender o processo histórico-político que marcou o fim da Guerra Fria, no início dos anos 1990, e o despontar das relações internacionais contemporâneas; bem como entender mais sobre os novos conflitos internacionais e as teorias surgidas para explicá-los;</a:t>
            </a:r>
          </a:p>
          <a:p>
            <a:r>
              <a:rPr lang="pt-BR" sz="1600" dirty="0" smtClean="0">
                <a:latin typeface="Times New Roman" pitchFamily="18" charset="0"/>
                <a:cs typeface="Times New Roman" pitchFamily="18" charset="0"/>
              </a:rPr>
              <a:t>- Conhecer as chamadas “novas ameaças”, como o terrorismo fundamentalista e o narcotráfico, e identificar os “novos temas globais”, como os direitos humanos e o meio ambiente;</a:t>
            </a:r>
          </a:p>
          <a:p>
            <a:r>
              <a:rPr lang="pt-BR" sz="1600" dirty="0" smtClean="0">
                <a:latin typeface="Times New Roman" pitchFamily="18" charset="0"/>
                <a:cs typeface="Times New Roman" pitchFamily="18" charset="0"/>
              </a:rPr>
              <a:t>- Reconhecer traços políticos e econômicos marcantes da globalização e saber mais sobre as lutas políticas transnacionais e o movimento antiglobalização; e</a:t>
            </a:r>
          </a:p>
          <a:p>
            <a:r>
              <a:rPr lang="pt-BR" sz="1600" dirty="0" smtClean="0">
                <a:latin typeface="Times New Roman" pitchFamily="18" charset="0"/>
                <a:cs typeface="Times New Roman" pitchFamily="18" charset="0"/>
              </a:rPr>
              <a:t>- Compreender o despontar de uma </a:t>
            </a:r>
            <a:r>
              <a:rPr lang="pt-BR" sz="1600" i="1" dirty="0" smtClean="0">
                <a:latin typeface="Times New Roman" pitchFamily="18" charset="0"/>
                <a:cs typeface="Times New Roman" pitchFamily="18" charset="0"/>
              </a:rPr>
              <a:t>política global</a:t>
            </a:r>
            <a:r>
              <a:rPr lang="pt-BR" sz="1600" dirty="0" smtClean="0">
                <a:latin typeface="Times New Roman" pitchFamily="18" charset="0"/>
                <a:cs typeface="Times New Roman" pitchFamily="18" charset="0"/>
              </a:rPr>
              <a:t>, com seus novos modos de governar pessoas, territórios e fluxos computacionais e informacionais.</a:t>
            </a:r>
            <a:endParaRPr lang="pt-BR" sz="1600" b="1" dirty="0" smtClean="0">
              <a:latin typeface="Times New Roman" pitchFamily="18" charset="0"/>
              <a:cs typeface="Times New Roman" pitchFamily="18" charset="0"/>
            </a:endParaRPr>
          </a:p>
          <a:p>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293757"/>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Termina a Guerra Fria: enfim a paz perpétua?</a:t>
            </a: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1989 – Queda do Muro de Berlim</a:t>
            </a:r>
          </a:p>
          <a:p>
            <a:r>
              <a:rPr lang="pt-BR" b="1" dirty="0" smtClean="0">
                <a:latin typeface="Times New Roman" pitchFamily="18" charset="0"/>
                <a:cs typeface="Times New Roman" pitchFamily="18" charset="0"/>
              </a:rPr>
              <a:t>	1991 – término da URSS Mikhail Gorbachev (1985-1991), destituído por golpe militar que é derrubado por </a:t>
            </a:r>
            <a:r>
              <a:rPr lang="pt-BR" b="1" dirty="0" err="1" smtClean="0">
                <a:latin typeface="Times New Roman" pitchFamily="18" charset="0"/>
                <a:cs typeface="Times New Roman" pitchFamily="18" charset="0"/>
              </a:rPr>
              <a:t>contra-golpe</a:t>
            </a:r>
            <a:r>
              <a:rPr lang="pt-BR" b="1" dirty="0" smtClean="0">
                <a:latin typeface="Times New Roman" pitchFamily="18" charset="0"/>
                <a:cs typeface="Times New Roman" pitchFamily="18" charset="0"/>
              </a:rPr>
              <a:t> liderado por Boris Ieltsin. São criados 15 novos Estados.</a:t>
            </a:r>
          </a:p>
          <a:p>
            <a:r>
              <a:rPr lang="pt-BR" b="1" dirty="0" smtClean="0">
                <a:latin typeface="Times New Roman" pitchFamily="18" charset="0"/>
                <a:cs typeface="Times New Roman" pitchFamily="18" charset="0"/>
              </a:rPr>
              <a:t>	Nova ordem internacional capitalista – Francis </a:t>
            </a:r>
            <a:r>
              <a:rPr lang="pt-BR" b="1" dirty="0" err="1" smtClean="0">
                <a:latin typeface="Times New Roman" pitchFamily="18" charset="0"/>
                <a:cs typeface="Times New Roman" pitchFamily="18" charset="0"/>
              </a:rPr>
              <a:t>Fukuyama</a:t>
            </a:r>
            <a:r>
              <a:rPr lang="pt-BR" b="1" dirty="0" smtClean="0">
                <a:latin typeface="Times New Roman" pitchFamily="18" charset="0"/>
                <a:cs typeface="Times New Roman" pitchFamily="18" charset="0"/>
              </a:rPr>
              <a:t> (1992) e o fim da história – pela vitória incontestável do capitalismo global.</a:t>
            </a:r>
          </a:p>
          <a:p>
            <a:r>
              <a:rPr lang="pt-BR" b="1" dirty="0" smtClean="0">
                <a:latin typeface="Times New Roman" pitchFamily="18" charset="0"/>
                <a:cs typeface="Times New Roman" pitchFamily="18" charset="0"/>
              </a:rPr>
              <a:t>	</a:t>
            </a:r>
          </a:p>
          <a:p>
            <a:r>
              <a:rPr lang="pt-BR" b="1" dirty="0" smtClean="0">
                <a:latin typeface="Times New Roman" pitchFamily="18" charset="0"/>
                <a:cs typeface="Times New Roman" pitchFamily="18" charset="0"/>
              </a:rPr>
              <a:t>	Novos conflitos:</a:t>
            </a:r>
          </a:p>
          <a:p>
            <a:r>
              <a:rPr lang="pt-BR" b="1" dirty="0" smtClean="0">
                <a:latin typeface="Times New Roman" pitchFamily="18" charset="0"/>
                <a:cs typeface="Times New Roman" pitchFamily="18" charset="0"/>
              </a:rPr>
              <a:t>	</a:t>
            </a:r>
          </a:p>
          <a:p>
            <a:r>
              <a:rPr lang="pt-BR" b="1" dirty="0" smtClean="0">
                <a:latin typeface="Times New Roman" pitchFamily="18" charset="0"/>
                <a:cs typeface="Times New Roman" pitchFamily="18" charset="0"/>
              </a:rPr>
              <a:t>	Guerra do Golfo - Invasão do Kuwait pelo Iraque, em agosto de 1990; Saddam Hussein (1937-2006). O Iraque é derrotado pela </a:t>
            </a:r>
            <a:r>
              <a:rPr lang="pt-BR" b="1" dirty="0" err="1" smtClean="0">
                <a:latin typeface="Times New Roman" pitchFamily="18" charset="0"/>
                <a:cs typeface="Times New Roman" pitchFamily="18" charset="0"/>
              </a:rPr>
              <a:t>coalisão</a:t>
            </a:r>
            <a:r>
              <a:rPr lang="pt-BR" b="1" dirty="0" smtClean="0">
                <a:latin typeface="Times New Roman" pitchFamily="18" charset="0"/>
                <a:cs typeface="Times New Roman" pitchFamily="18" charset="0"/>
              </a:rPr>
              <a:t> liderada pelos norte-americanos;</a:t>
            </a:r>
          </a:p>
          <a:p>
            <a:r>
              <a:rPr lang="pt-BR" sz="1400" dirty="0" smtClean="0"/>
              <a:t>	</a:t>
            </a:r>
          </a:p>
          <a:p>
            <a:r>
              <a:rPr lang="pt-BR" sz="1400" dirty="0" smtClean="0"/>
              <a:t>	</a:t>
            </a:r>
            <a:r>
              <a:rPr lang="pt-BR" b="1" dirty="0" smtClean="0">
                <a:latin typeface="Times New Roman" pitchFamily="18" charset="0"/>
                <a:cs typeface="Times New Roman" pitchFamily="18" charset="0"/>
              </a:rPr>
              <a:t>	 </a:t>
            </a:r>
          </a:p>
          <a:p>
            <a:endParaRPr lang="pt-BR" b="1" dirty="0" smtClean="0">
              <a:latin typeface="Times New Roman" pitchFamily="18" charset="0"/>
              <a:cs typeface="Times New Roman" pitchFamily="18" charset="0"/>
            </a:endParaRPr>
          </a:p>
          <a:p>
            <a:endParaRPr lang="pt-BR" dirty="0" smtClean="0">
              <a:latin typeface="Times New Roman" pitchFamily="18" charset="0"/>
              <a:cs typeface="Times New Roman" pitchFamily="18" charset="0"/>
            </a:endParaRPr>
          </a:p>
          <a:p>
            <a:pPr algn="just"/>
            <a:endParaRPr lang="pt-BR" dirty="0"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524315"/>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Termina a Guerra Fria: enfim a paz perpétua?</a:t>
            </a: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a:t>
            </a:r>
            <a:r>
              <a:rPr lang="pt-BR" b="1" dirty="0" err="1" smtClean="0">
                <a:latin typeface="Times New Roman" pitchFamily="18" charset="0"/>
                <a:cs typeface="Times New Roman" pitchFamily="18" charset="0"/>
              </a:rPr>
              <a:t>Ex-Iugoslávia</a:t>
            </a:r>
            <a:r>
              <a:rPr lang="pt-BR" b="1" dirty="0" smtClean="0">
                <a:latin typeface="Times New Roman" pitchFamily="18" charset="0"/>
                <a:cs typeface="Times New Roman" pitchFamily="18" charset="0"/>
              </a:rPr>
              <a:t> – em 1991, a Eslovênia declarou sua independência, depois, em 1992, foram </a:t>
            </a:r>
            <a:r>
              <a:rPr lang="pt-BR" b="1" dirty="0" err="1" smtClean="0">
                <a:latin typeface="Times New Roman" pitchFamily="18" charset="0"/>
                <a:cs typeface="Times New Roman" pitchFamily="18" charset="0"/>
              </a:rPr>
              <a:t>ósnia-Herzegovina</a:t>
            </a:r>
            <a:r>
              <a:rPr lang="pt-BR" b="1" dirty="0" smtClean="0">
                <a:latin typeface="Times New Roman" pitchFamily="18" charset="0"/>
                <a:cs typeface="Times New Roman" pitchFamily="18" charset="0"/>
              </a:rPr>
              <a:t>, Croácia e Macedônia;</a:t>
            </a:r>
          </a:p>
          <a:p>
            <a:r>
              <a:rPr lang="pt-BR" b="1" dirty="0" smtClean="0">
                <a:latin typeface="Times New Roman" pitchFamily="18" charset="0"/>
                <a:cs typeface="Times New Roman" pitchFamily="18" charset="0"/>
              </a:rPr>
              <a:t>	</a:t>
            </a:r>
          </a:p>
          <a:p>
            <a:r>
              <a:rPr lang="pt-BR" b="1" dirty="0" smtClean="0">
                <a:latin typeface="Times New Roman" pitchFamily="18" charset="0"/>
                <a:cs typeface="Times New Roman" pitchFamily="18" charset="0"/>
              </a:rPr>
              <a:t>	Ruanda - em 1994. Hutus matavam membros da minoria tutsi. </a:t>
            </a:r>
          </a:p>
          <a:p>
            <a:endParaRPr lang="pt-BR" b="1" dirty="0" smtClean="0">
              <a:latin typeface="Times New Roman" pitchFamily="18" charset="0"/>
              <a:cs typeface="Times New Roman" pitchFamily="18" charset="0"/>
            </a:endParaRPr>
          </a:p>
          <a:p>
            <a:r>
              <a:rPr lang="pt-BR" dirty="0" smtClean="0"/>
              <a:t>	</a:t>
            </a:r>
            <a:r>
              <a:rPr lang="pt-BR" dirty="0" smtClean="0">
                <a:latin typeface="Times New Roman" pitchFamily="18" charset="0"/>
                <a:cs typeface="Times New Roman" pitchFamily="18" charset="0"/>
              </a:rPr>
              <a:t>Para o diplomata brasileiro José Augusto </a:t>
            </a:r>
            <a:r>
              <a:rPr lang="pt-BR" dirty="0" err="1" smtClean="0">
                <a:latin typeface="Times New Roman" pitchFamily="18" charset="0"/>
                <a:cs typeface="Times New Roman" pitchFamily="18" charset="0"/>
              </a:rPr>
              <a:t>Lindgren</a:t>
            </a:r>
            <a:r>
              <a:rPr lang="pt-BR" dirty="0" smtClean="0">
                <a:latin typeface="Times New Roman" pitchFamily="18" charset="0"/>
                <a:cs typeface="Times New Roman" pitchFamily="18" charset="0"/>
              </a:rPr>
              <a:t> Alves (2003, p. 25). </a:t>
            </a:r>
          </a:p>
          <a:p>
            <a:pPr algn="just"/>
            <a:r>
              <a:rPr lang="pt-BR" dirty="0" smtClean="0">
                <a:latin typeface="Times New Roman" pitchFamily="18" charset="0"/>
                <a:cs typeface="Times New Roman" pitchFamily="18" charset="0"/>
              </a:rPr>
              <a:t>		O </a:t>
            </a:r>
            <a:r>
              <a:rPr lang="pt-BR" dirty="0" err="1" smtClean="0">
                <a:latin typeface="Times New Roman" pitchFamily="18" charset="0"/>
                <a:cs typeface="Times New Roman" pitchFamily="18" charset="0"/>
              </a:rPr>
              <a:t>triunfalismo</a:t>
            </a:r>
            <a:r>
              <a:rPr lang="pt-BR" dirty="0" smtClean="0">
                <a:latin typeface="Times New Roman" pitchFamily="18" charset="0"/>
                <a:cs typeface="Times New Roman" pitchFamily="18" charset="0"/>
              </a:rPr>
              <a:t> [liberal], contudo, era ilusório, para não dizer arrogante, por 	não levar em conta outros fatos e tendências que já se faziam sentir: o agravamento da 	</a:t>
            </a:r>
            <a:r>
              <a:rPr lang="pt-BR" dirty="0" smtClean="0">
                <a:solidFill>
                  <a:srgbClr val="FF0000"/>
                </a:solidFill>
                <a:latin typeface="Times New Roman" pitchFamily="18" charset="0"/>
                <a:cs typeface="Times New Roman" pitchFamily="18" charset="0"/>
              </a:rPr>
              <a:t>situação econômica do Terceiro Mundo, as pressões emigratórias dos países periféricos, 	o crescimento do fundamentalismo islâmico, o desemprego nas sociedades 	desenvolvidas, a exacerbação do nacionalismo nas </a:t>
            </a:r>
            <a:r>
              <a:rPr lang="pt-BR" dirty="0" err="1" smtClean="0">
                <a:solidFill>
                  <a:srgbClr val="FF0000"/>
                </a:solidFill>
                <a:latin typeface="Times New Roman" pitchFamily="18" charset="0"/>
                <a:cs typeface="Times New Roman" pitchFamily="18" charset="0"/>
              </a:rPr>
              <a:t>ex-Repúblicas</a:t>
            </a:r>
            <a:r>
              <a:rPr lang="pt-BR" dirty="0" smtClean="0">
                <a:solidFill>
                  <a:srgbClr val="FF0000"/>
                </a:solidFill>
                <a:latin typeface="Times New Roman" pitchFamily="18" charset="0"/>
                <a:cs typeface="Times New Roman" pitchFamily="18" charset="0"/>
              </a:rPr>
              <a:t> Iugoslavas e no Leste 	europeu em geral, o recrudescimento do racismo e da xenofobia na Europa Ocidental.</a:t>
            </a:r>
            <a:endParaRPr lang="pt-BR" b="1" dirty="0" smtClean="0">
              <a:solidFill>
                <a:srgbClr val="FF0000"/>
              </a:solidFill>
              <a:latin typeface="Times New Roman" pitchFamily="18" charset="0"/>
              <a:cs typeface="Times New Roman" pitchFamily="18" charset="0"/>
            </a:endParaRPr>
          </a:p>
          <a:p>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355312"/>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A paz não veio e as guerras mudaram de feição, desde 1945.</a:t>
            </a:r>
          </a:p>
          <a:p>
            <a:r>
              <a:rPr lang="pt-BR" b="1" dirty="0" smtClean="0">
                <a:latin typeface="Times New Roman" pitchFamily="18" charset="0"/>
                <a:cs typeface="Times New Roman" pitchFamily="18" charset="0"/>
              </a:rPr>
              <a:t>	1993 – Bombas da Al-Qaeda nas garagens do World Trade Center;</a:t>
            </a:r>
          </a:p>
          <a:p>
            <a:r>
              <a:rPr lang="pt-BR" b="1" dirty="0" smtClean="0">
                <a:latin typeface="Times New Roman" pitchFamily="18" charset="0"/>
                <a:cs typeface="Times New Roman" pitchFamily="18" charset="0"/>
              </a:rPr>
              <a:t>	1998 – Destruição parcial das embaixadas estadunidenses no Quênia e na </a:t>
            </a:r>
            <a:r>
              <a:rPr lang="pt-BR" b="1" dirty="0" err="1" smtClean="0">
                <a:latin typeface="Times New Roman" pitchFamily="18" charset="0"/>
                <a:cs typeface="Times New Roman" pitchFamily="18" charset="0"/>
              </a:rPr>
              <a:t>Tansânia</a:t>
            </a:r>
            <a:r>
              <a:rPr lang="pt-BR" b="1" dirty="0" smtClean="0">
                <a:latin typeface="Times New Roman" pitchFamily="18" charset="0"/>
                <a:cs typeface="Times New Roman" pitchFamily="18" charset="0"/>
              </a:rPr>
              <a:t>;	 </a:t>
            </a:r>
          </a:p>
          <a:p>
            <a:r>
              <a:rPr lang="pt-BR" b="1" dirty="0" smtClean="0">
                <a:latin typeface="Times New Roman" pitchFamily="18" charset="0"/>
                <a:cs typeface="Times New Roman" pitchFamily="18" charset="0"/>
              </a:rPr>
              <a:t>	11 de setembro de 2001 – terrorismo fundamentalista  islâmico (Al-Qaeda e Osama Bin Laden);</a:t>
            </a:r>
          </a:p>
          <a:p>
            <a:r>
              <a:rPr lang="pt-BR" b="1" dirty="0" smtClean="0">
                <a:latin typeface="Times New Roman" pitchFamily="18" charset="0"/>
                <a:cs typeface="Times New Roman" pitchFamily="18" charset="0"/>
              </a:rPr>
              <a:t>	Reação de George W. Bush (2001-2009) </a:t>
            </a:r>
            <a:r>
              <a:rPr lang="pt-BR" b="1" i="1" dirty="0" err="1" smtClean="0">
                <a:latin typeface="Times New Roman" pitchFamily="18" charset="0"/>
                <a:cs typeface="Times New Roman" pitchFamily="18" charset="0"/>
              </a:rPr>
              <a:t>Patriot</a:t>
            </a:r>
            <a:r>
              <a:rPr lang="pt-BR" b="1" i="1" dirty="0" smtClean="0">
                <a:latin typeface="Times New Roman" pitchFamily="18" charset="0"/>
                <a:cs typeface="Times New Roman" pitchFamily="18" charset="0"/>
              </a:rPr>
              <a:t> </a:t>
            </a:r>
            <a:r>
              <a:rPr lang="pt-BR" b="1" i="1" dirty="0" err="1" smtClean="0">
                <a:latin typeface="Times New Roman" pitchFamily="18" charset="0"/>
                <a:cs typeface="Times New Roman" pitchFamily="18" charset="0"/>
              </a:rPr>
              <a:t>Act</a:t>
            </a:r>
            <a:r>
              <a:rPr lang="pt-BR" b="1" i="1" dirty="0" smtClean="0">
                <a:latin typeface="Times New Roman" pitchFamily="18" charset="0"/>
                <a:cs typeface="Times New Roman" pitchFamily="18" charset="0"/>
              </a:rPr>
              <a:t> </a:t>
            </a:r>
            <a:r>
              <a:rPr lang="pt-BR" b="1" dirty="0" smtClean="0">
                <a:latin typeface="Times New Roman" pitchFamily="18" charset="0"/>
                <a:cs typeface="Times New Roman" pitchFamily="18" charset="0"/>
              </a:rPr>
              <a:t>– aumentou os poderes do Estado para interceptar  correspondências, emails,  telefonemas,...</a:t>
            </a:r>
          </a:p>
          <a:p>
            <a:r>
              <a:rPr lang="pt-BR" b="1" dirty="0" smtClean="0">
                <a:latin typeface="Times New Roman" pitchFamily="18" charset="0"/>
                <a:cs typeface="Times New Roman" pitchFamily="18" charset="0"/>
              </a:rPr>
              <a:t>	2001 – Guerra contra o talibã no Afeganistão;</a:t>
            </a:r>
          </a:p>
          <a:p>
            <a:r>
              <a:rPr lang="pt-BR" b="1" dirty="0" smtClean="0">
                <a:latin typeface="Times New Roman" pitchFamily="18" charset="0"/>
                <a:cs typeface="Times New Roman" pitchFamily="18" charset="0"/>
              </a:rPr>
              <a:t>	2003 – Guerra contra o Iraque de </a:t>
            </a:r>
            <a:r>
              <a:rPr lang="pt-BR" b="1" dirty="0" err="1" smtClean="0">
                <a:latin typeface="Times New Roman" pitchFamily="18" charset="0"/>
                <a:cs typeface="Times New Roman" pitchFamily="18" charset="0"/>
              </a:rPr>
              <a:t>Saddan</a:t>
            </a:r>
            <a:r>
              <a:rPr lang="pt-BR" b="1" dirty="0" smtClean="0">
                <a:latin typeface="Times New Roman" pitchFamily="18" charset="0"/>
                <a:cs typeface="Times New Roman" pitchFamily="18" charset="0"/>
              </a:rPr>
              <a:t> Hussein .</a:t>
            </a:r>
          </a:p>
          <a:p>
            <a:r>
              <a:rPr lang="pt-BR" b="1" dirty="0" smtClean="0">
                <a:latin typeface="Times New Roman" pitchFamily="18" charset="0"/>
                <a:cs typeface="Times New Roman" pitchFamily="18" charset="0"/>
              </a:rPr>
              <a:t>	Atentados terroristas: Bali, em 2002; Madrid, em 2004; Londres, em 2005; 			Casablanca, em 2007 e Mumbai, em 2008;</a:t>
            </a:r>
          </a:p>
          <a:p>
            <a:endParaRPr lang="pt-BR" b="1"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A guerra ao terror é, na verdade, guerra entre culturas e civilizações.</a:t>
            </a:r>
          </a:p>
          <a:p>
            <a:r>
              <a:rPr lang="pt-BR" b="1" dirty="0" smtClean="0">
                <a:latin typeface="Times New Roman" pitchFamily="18" charset="0"/>
                <a:cs typeface="Times New Roman" pitchFamily="18" charset="0"/>
              </a:rPr>
              <a:t>	A jihad opõe-se à cruzada. A guerra passa a ser global e não mais interestatal.</a:t>
            </a:r>
          </a:p>
          <a:p>
            <a:endParaRPr lang="pt-BR"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4745915"/>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r>
              <a:rPr lang="pt-BR" b="1" dirty="0" smtClean="0">
                <a:latin typeface="Times New Roman" pitchFamily="18" charset="0"/>
                <a:cs typeface="Times New Roman" pitchFamily="18" charset="0"/>
              </a:rPr>
              <a:t>	Paralelamente à guerra global e </a:t>
            </a:r>
            <a:r>
              <a:rPr lang="pt-BR" b="1" dirty="0" err="1" smtClean="0">
                <a:latin typeface="Times New Roman" pitchFamily="18" charset="0"/>
                <a:cs typeface="Times New Roman" pitchFamily="18" charset="0"/>
              </a:rPr>
              <a:t>transterritorial</a:t>
            </a:r>
            <a:r>
              <a:rPr lang="pt-BR" b="1" dirty="0" smtClean="0">
                <a:latin typeface="Times New Roman" pitchFamily="18" charset="0"/>
                <a:cs typeface="Times New Roman" pitchFamily="18" charset="0"/>
              </a:rPr>
              <a:t> desenvolvem-se os tráficos e a economia ilícita global.</a:t>
            </a:r>
          </a:p>
          <a:p>
            <a:pPr algn="just"/>
            <a:r>
              <a:rPr lang="pt-BR" b="1" dirty="0" smtClean="0">
                <a:latin typeface="Times New Roman" pitchFamily="18" charset="0"/>
                <a:cs typeface="Times New Roman" pitchFamily="18" charset="0"/>
              </a:rPr>
              <a:t>	Guerra às drogas (que passou a ser potente justificativa para intervenções militares e pressões políticas sobre outros Estados;</a:t>
            </a:r>
          </a:p>
          <a:p>
            <a:pPr algn="just" eaLnBrk="1" hangingPunct="1">
              <a:lnSpc>
                <a:spcPct val="90000"/>
              </a:lnSpc>
              <a:defRPr/>
            </a:pPr>
            <a:r>
              <a:rPr lang="pt-BR" b="1" dirty="0" smtClean="0">
                <a:latin typeface="Times New Roman" pitchFamily="18" charset="0"/>
                <a:cs typeface="Times New Roman" pitchFamily="18" charset="0"/>
              </a:rPr>
              <a:t>	</a:t>
            </a:r>
          </a:p>
          <a:p>
            <a:pPr algn="ctr" eaLnBrk="1" hangingPunct="1">
              <a:lnSpc>
                <a:spcPct val="90000"/>
              </a:lnSpc>
              <a:defRPr/>
            </a:pPr>
            <a:r>
              <a:rPr lang="pt-BR" b="1" dirty="0" smtClean="0">
                <a:solidFill>
                  <a:srgbClr val="FF0000"/>
                </a:solidFill>
                <a:latin typeface="Times New Roman" pitchFamily="18" charset="0"/>
                <a:cs typeface="Times New Roman" pitchFamily="18" charset="0"/>
              </a:rPr>
              <a:t>Globalização</a:t>
            </a:r>
          </a:p>
          <a:p>
            <a:pPr algn="ctr" eaLnBrk="1" hangingPunct="1">
              <a:lnSpc>
                <a:spcPct val="90000"/>
              </a:lnSpc>
              <a:defRPr/>
            </a:pPr>
            <a:endParaRPr lang="pt-BR" dirty="0" smtClean="0"/>
          </a:p>
          <a:p>
            <a:pPr algn="ctr" eaLnBrk="1" hangingPunct="1">
              <a:lnSpc>
                <a:spcPct val="90000"/>
              </a:lnSpc>
              <a:defRPr/>
            </a:pPr>
            <a:r>
              <a:rPr lang="pt-BR" dirty="0" smtClean="0"/>
              <a:t>Segundo Deleuze, o capitalismo do século XIX, existente até meados do século XX, poderia ser definido a partir das figuras da </a:t>
            </a:r>
            <a:r>
              <a:rPr lang="pt-BR" b="1" dirty="0" smtClean="0"/>
              <a:t>fábrica, do proprietário e do operário. Já o novo capitalismo do pós-Segunda Guerra seria caracterizado pela empresa, o gerente e o trabalhador intelectual</a:t>
            </a:r>
            <a:r>
              <a:rPr lang="pt-BR" b="1" i="1" dirty="0" smtClean="0"/>
              <a:t>. </a:t>
            </a:r>
          </a:p>
          <a:p>
            <a:pPr algn="ctr" eaLnBrk="1" hangingPunct="1">
              <a:lnSpc>
                <a:spcPct val="90000"/>
              </a:lnSpc>
              <a:defRPr/>
            </a:pPr>
            <a:endParaRPr lang="pt-BR" b="1" i="1" dirty="0" smtClean="0">
              <a:latin typeface="Times New Roman" pitchFamily="18" charset="0"/>
              <a:cs typeface="Times New Roman" pitchFamily="18" charset="0"/>
            </a:endParaRPr>
          </a:p>
          <a:p>
            <a:pPr algn="ctr" eaLnBrk="1" hangingPunct="1">
              <a:lnSpc>
                <a:spcPct val="90000"/>
              </a:lnSpc>
              <a:defRPr/>
            </a:pPr>
            <a:r>
              <a:rPr lang="pt-BR" dirty="0" smtClean="0"/>
              <a:t>As indústrias “sujas” se espalharam pelo antigo Terceiro Mundo, enquanto o Primeiro Mundo concentrou as matrizes das empresas </a:t>
            </a:r>
            <a:r>
              <a:rPr lang="pt-BR" dirty="0" err="1" smtClean="0"/>
              <a:t>mundializadas</a:t>
            </a:r>
            <a:r>
              <a:rPr lang="pt-BR" dirty="0" smtClean="0"/>
              <a:t>, com trabalhadores qualificados, pesquisa de ponta, robótica e alta especialização.  </a:t>
            </a:r>
            <a:endParaRPr lang="pt-BR" b="1" dirty="0" smtClean="0">
              <a:latin typeface="Times New Roman" pitchFamily="18" charset="0"/>
              <a:cs typeface="Times New Roman" pitchFamily="18" charset="0"/>
            </a:endParaRPr>
          </a:p>
          <a:p>
            <a:pPr algn="just" eaLnBrk="1" hangingPunct="1">
              <a:lnSpc>
                <a:spcPct val="90000"/>
              </a:lnSpc>
              <a:defRPr/>
            </a:pPr>
            <a:r>
              <a:rPr lang="pt-BR" b="1" dirty="0" smtClean="0">
                <a:latin typeface="Times New Roman" pitchFamily="18" charset="0"/>
                <a:cs typeface="Times New Roman" pitchFamily="18" charset="0"/>
              </a:rPr>
              <a:t>	</a:t>
            </a:r>
            <a:endParaRPr lang="pt-BR" sz="12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ítulo 2"/>
          <p:cNvSpPr>
            <a:spLocks noGrp="1"/>
          </p:cNvSpPr>
          <p:nvPr>
            <p:ph type="subTitle" idx="1"/>
          </p:nvPr>
        </p:nvSpPr>
        <p:spPr>
          <a:xfrm>
            <a:off x="571500" y="825501"/>
            <a:ext cx="6400800" cy="371252"/>
          </a:xfrm>
        </p:spPr>
        <p:txBody>
          <a:bodyPr/>
          <a:lstStyle/>
          <a:p>
            <a:pPr eaLnBrk="1" hangingPunct="1"/>
            <a:r>
              <a:rPr lang="pt-BR" sz="2000" b="1" i="1" dirty="0" smtClean="0">
                <a:solidFill>
                  <a:srgbClr val="FFC000"/>
                </a:solidFill>
              </a:rPr>
              <a:t>Relações Internacionais PNAP/CSE/UFSC</a:t>
            </a:r>
          </a:p>
        </p:txBody>
      </p:sp>
      <p:sp>
        <p:nvSpPr>
          <p:cNvPr id="4099" name="Subtítulo 2"/>
          <p:cNvSpPr txBox="1">
            <a:spLocks/>
          </p:cNvSpPr>
          <p:nvPr/>
        </p:nvSpPr>
        <p:spPr bwMode="auto">
          <a:xfrm>
            <a:off x="179512" y="6357938"/>
            <a:ext cx="4464496" cy="500062"/>
          </a:xfrm>
          <a:prstGeom prst="rect">
            <a:avLst/>
          </a:prstGeom>
          <a:noFill/>
          <a:ln w="9525">
            <a:noFill/>
            <a:miter lim="800000"/>
            <a:headEnd/>
            <a:tailEnd/>
          </a:ln>
        </p:spPr>
        <p:txBody>
          <a:bodyPr/>
          <a:lstStyle/>
          <a:p>
            <a:pPr algn="ctr">
              <a:spcBef>
                <a:spcPts val="0"/>
              </a:spcBef>
              <a:buFont typeface="Arial" charset="0"/>
              <a:buNone/>
            </a:pPr>
            <a:r>
              <a:rPr lang="pt-BR" sz="1400" b="1" i="1" dirty="0" smtClean="0">
                <a:solidFill>
                  <a:srgbClr val="FFC000"/>
                </a:solidFill>
                <a:latin typeface="Calibri" pitchFamily="34" charset="0"/>
              </a:rPr>
              <a:t>Prof. Dr. Everton das Neves Gonçalves</a:t>
            </a:r>
          </a:p>
          <a:p>
            <a:pPr algn="ctr">
              <a:spcBef>
                <a:spcPts val="0"/>
              </a:spcBef>
              <a:buFont typeface="Arial" charset="0"/>
              <a:buNone/>
            </a:pPr>
            <a:r>
              <a:rPr lang="pt-BR" sz="1400" b="1" i="1" dirty="0" smtClean="0">
                <a:solidFill>
                  <a:srgbClr val="FFC000"/>
                </a:solidFill>
                <a:latin typeface="Calibri" pitchFamily="34" charset="0"/>
              </a:rPr>
              <a:t>(CEJEGD/CCJ/UFSC</a:t>
            </a:r>
            <a:r>
              <a:rPr lang="pt-BR" sz="1400" b="1" i="1" dirty="0">
                <a:solidFill>
                  <a:srgbClr val="FFC000"/>
                </a:solidFill>
                <a:latin typeface="Calibri" pitchFamily="34" charset="0"/>
              </a:rPr>
              <a:t>)</a:t>
            </a:r>
          </a:p>
        </p:txBody>
      </p:sp>
      <p:sp>
        <p:nvSpPr>
          <p:cNvPr id="6" name="Subtítulo 2"/>
          <p:cNvSpPr txBox="1">
            <a:spLocks/>
          </p:cNvSpPr>
          <p:nvPr/>
        </p:nvSpPr>
        <p:spPr>
          <a:xfrm>
            <a:off x="0" y="1196752"/>
            <a:ext cx="9144000" cy="5184576"/>
          </a:xfrm>
          <a:prstGeom prst="rect">
            <a:avLst/>
          </a:prstGeom>
          <a:ln>
            <a:solidFill>
              <a:schemeClr val="accent1"/>
            </a:solidFill>
          </a:ln>
        </p:spPr>
        <p:txBody>
          <a:bodyPr/>
          <a:lstStyle/>
          <a:p>
            <a:pPr>
              <a:defRPr/>
            </a:pPr>
            <a:endParaRPr lang="pt-BR" sz="2400" b="1" i="1" dirty="0">
              <a:solidFill>
                <a:schemeClr val="accent1">
                  <a:lumMod val="75000"/>
                </a:schemeClr>
              </a:solidFill>
              <a:latin typeface="+mn-lt"/>
              <a:cs typeface="+mn-cs"/>
            </a:endParaRPr>
          </a:p>
        </p:txBody>
      </p:sp>
      <p:sp>
        <p:nvSpPr>
          <p:cNvPr id="5" name="CaixaDeTexto 4"/>
          <p:cNvSpPr txBox="1"/>
          <p:nvPr/>
        </p:nvSpPr>
        <p:spPr>
          <a:xfrm>
            <a:off x="0" y="1196752"/>
            <a:ext cx="9144000" cy="5078313"/>
          </a:xfrm>
          <a:prstGeom prst="rect">
            <a:avLst/>
          </a:prstGeom>
          <a:noFill/>
        </p:spPr>
        <p:txBody>
          <a:bodyPr wrap="square" rtlCol="0">
            <a:spAutoFit/>
          </a:bodyPr>
          <a:lstStyle/>
          <a:p>
            <a:r>
              <a:rPr lang="pt-BR" b="1" dirty="0" smtClean="0">
                <a:latin typeface="Times New Roman" pitchFamily="18" charset="0"/>
                <a:cs typeface="Times New Roman" pitchFamily="18" charset="0"/>
              </a:rPr>
              <a:t>Unidade 4 – Do Internacional ao Global: novos temas das Relações Internacionais:</a:t>
            </a:r>
            <a:endParaRPr lang="pt-BR" dirty="0" smtClean="0">
              <a:latin typeface="Times New Roman" pitchFamily="18" charset="0"/>
              <a:cs typeface="Times New Roman" pitchFamily="18" charset="0"/>
            </a:endParaRPr>
          </a:p>
          <a:p>
            <a:r>
              <a:rPr lang="pt-BR" b="1" dirty="0" smtClean="0">
                <a:latin typeface="Times New Roman" pitchFamily="18" charset="0"/>
                <a:cs typeface="Times New Roman" pitchFamily="18" charset="0"/>
              </a:rPr>
              <a:t>	Os Novos Temas Globais: conflito e cooperação;</a:t>
            </a:r>
          </a:p>
          <a:p>
            <a:endParaRPr lang="pt-BR" b="1" dirty="0" smtClean="0">
              <a:latin typeface="Times New Roman" pitchFamily="18" charset="0"/>
              <a:cs typeface="Times New Roman" pitchFamily="18" charset="0"/>
            </a:endParaRPr>
          </a:p>
          <a:p>
            <a:pPr algn="just"/>
            <a:r>
              <a:rPr lang="pt-BR" dirty="0" smtClean="0"/>
              <a:t>	Nesse capitalismo, a maior intensidade na geração de riqueza se dá no campo do </a:t>
            </a:r>
            <a:r>
              <a:rPr lang="pt-BR" b="1" dirty="0" smtClean="0"/>
              <a:t>trabalho intelectual, enquanto o trabalho material − o trabalho mecânico − se dispersa pelo mundo e se automatiza (PASSETTI, 2003).</a:t>
            </a:r>
          </a:p>
          <a:p>
            <a:pPr algn="just"/>
            <a:endParaRPr lang="pt-BR" b="1" dirty="0" smtClean="0">
              <a:latin typeface="Times New Roman" pitchFamily="18" charset="0"/>
              <a:cs typeface="Times New Roman" pitchFamily="18" charset="0"/>
            </a:endParaRPr>
          </a:p>
          <a:p>
            <a:pPr algn="just"/>
            <a:r>
              <a:rPr lang="pt-BR" dirty="0" smtClean="0"/>
              <a:t>	A possibilidade de comunicação instantânea levou a interpretações otimistas como a do linguista Marshall </a:t>
            </a:r>
            <a:r>
              <a:rPr lang="pt-BR" dirty="0" err="1" smtClean="0"/>
              <a:t>McLuhan</a:t>
            </a:r>
            <a:r>
              <a:rPr lang="pt-BR" dirty="0" smtClean="0"/>
              <a:t> (2011) que, ainda no final dos anos 1960, considerava que os avanços na tecnologia da informação – incluindo a nascente informática – aproximariam povos e culturas fazendo do mundo uma </a:t>
            </a:r>
            <a:r>
              <a:rPr lang="pt-BR" dirty="0" smtClean="0">
                <a:solidFill>
                  <a:srgbClr val="FF0000"/>
                </a:solidFill>
              </a:rPr>
              <a:t>“aldeia global” </a:t>
            </a:r>
          </a:p>
          <a:p>
            <a:pPr algn="just"/>
            <a:endParaRPr lang="pt-BR" dirty="0" smtClean="0">
              <a:solidFill>
                <a:srgbClr val="FF0000"/>
              </a:solidFill>
              <a:latin typeface="Times New Roman" pitchFamily="18" charset="0"/>
              <a:cs typeface="Times New Roman" pitchFamily="18" charset="0"/>
            </a:endParaRPr>
          </a:p>
          <a:p>
            <a:pPr algn="just"/>
            <a:r>
              <a:rPr lang="pt-BR" dirty="0" smtClean="0"/>
              <a:t>	As pressões do capital para que houvesse maior liberdade para os fluxos financeiros e para o livre mercado mundial reativaram a premissa liberal que associa – como vimos pelo estudo de Kant e Wilson – </a:t>
            </a:r>
            <a:r>
              <a:rPr lang="pt-BR" b="1" dirty="0" smtClean="0"/>
              <a:t>liberdade comercial à cooperação e paz. Dos autores da área das Relações Internacionais que encontram audiência a partir dos anos 1970, destacaram-se Robert </a:t>
            </a:r>
            <a:r>
              <a:rPr lang="pt-BR" b="1" dirty="0" err="1" smtClean="0"/>
              <a:t>Keohane</a:t>
            </a:r>
            <a:r>
              <a:rPr lang="pt-BR" b="1" dirty="0" smtClean="0"/>
              <a:t> e Joseph </a:t>
            </a:r>
            <a:r>
              <a:rPr lang="pt-BR" b="1" dirty="0" err="1" smtClean="0"/>
              <a:t>Nye</a:t>
            </a:r>
            <a:r>
              <a:rPr lang="pt-BR" b="1" dirty="0" smtClean="0"/>
              <a:t> (1977), com a chamada tese da interdependência complexa. </a:t>
            </a:r>
            <a:endParaRPr lang="pt-BR"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2161</TotalTime>
  <Words>4111</Words>
  <Application>Microsoft Office PowerPoint</Application>
  <PresentationFormat>Apresentação na tela (4:3)</PresentationFormat>
  <Paragraphs>1452</Paragraphs>
  <Slides>123</Slides>
  <Notes>123</Notes>
  <HiddenSlides>0</HiddenSlides>
  <MMClips>0</MMClips>
  <ScaleCrop>false</ScaleCrop>
  <HeadingPairs>
    <vt:vector size="4" baseType="variant">
      <vt:variant>
        <vt:lpstr>Tema</vt:lpstr>
      </vt:variant>
      <vt:variant>
        <vt:i4>1</vt:i4>
      </vt:variant>
      <vt:variant>
        <vt:lpstr>Títulos de slides</vt:lpstr>
      </vt:variant>
      <vt:variant>
        <vt:i4>123</vt:i4>
      </vt:variant>
    </vt:vector>
  </HeadingPairs>
  <TitlesOfParts>
    <vt:vector size="124"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thesta</dc:creator>
  <cp:lastModifiedBy>SUPERVISAO</cp:lastModifiedBy>
  <cp:revision>249</cp:revision>
  <dcterms:created xsi:type="dcterms:W3CDTF">2009-10-28T18:28:43Z</dcterms:created>
  <dcterms:modified xsi:type="dcterms:W3CDTF">2013-06-26T18:33:31Z</dcterms:modified>
</cp:coreProperties>
</file>